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17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drawings/drawing3.xml" ContentType="application/vnd.openxmlformats-officedocument.drawingml.chartshape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4.xml" ContentType="application/vnd.openxmlformats-officedocument.drawingml.chartshapes+xml"/>
  <Override PartName="/ppt/charts/chart22.xml" ContentType="application/vnd.openxmlformats-officedocument.drawingml.chart+xml"/>
  <Override PartName="/ppt/drawings/drawing5.xml" ContentType="application/vnd.openxmlformats-officedocument.drawingml.chartshapes+xml"/>
  <Override PartName="/ppt/charts/chart23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24" r:id="rId1"/>
    <p:sldMasterId id="2147484010" r:id="rId2"/>
    <p:sldMasterId id="2147484022" r:id="rId3"/>
    <p:sldMasterId id="2147484034" r:id="rId4"/>
    <p:sldMasterId id="2147484060" r:id="rId5"/>
    <p:sldMasterId id="2147484073" r:id="rId6"/>
    <p:sldMasterId id="2147484085" r:id="rId7"/>
  </p:sldMasterIdLst>
  <p:notesMasterIdLst>
    <p:notesMasterId r:id="rId56"/>
  </p:notesMasterIdLst>
  <p:handoutMasterIdLst>
    <p:handoutMasterId r:id="rId57"/>
  </p:handoutMasterIdLst>
  <p:sldIdLst>
    <p:sldId id="765" r:id="rId8"/>
    <p:sldId id="933" r:id="rId9"/>
    <p:sldId id="915" r:id="rId10"/>
    <p:sldId id="840" r:id="rId11"/>
    <p:sldId id="932" r:id="rId12"/>
    <p:sldId id="814" r:id="rId13"/>
    <p:sldId id="860" r:id="rId14"/>
    <p:sldId id="940" r:id="rId15"/>
    <p:sldId id="972" r:id="rId16"/>
    <p:sldId id="916" r:id="rId17"/>
    <p:sldId id="973" r:id="rId18"/>
    <p:sldId id="974" r:id="rId19"/>
    <p:sldId id="975" r:id="rId20"/>
    <p:sldId id="936" r:id="rId21"/>
    <p:sldId id="977" r:id="rId22"/>
    <p:sldId id="978" r:id="rId23"/>
    <p:sldId id="979" r:id="rId24"/>
    <p:sldId id="976" r:id="rId25"/>
    <p:sldId id="980" r:id="rId26"/>
    <p:sldId id="807" r:id="rId27"/>
    <p:sldId id="902" r:id="rId28"/>
    <p:sldId id="910" r:id="rId29"/>
    <p:sldId id="981" r:id="rId30"/>
    <p:sldId id="964" r:id="rId31"/>
    <p:sldId id="967" r:id="rId32"/>
    <p:sldId id="966" r:id="rId33"/>
    <p:sldId id="969" r:id="rId34"/>
    <p:sldId id="970" r:id="rId35"/>
    <p:sldId id="971" r:id="rId36"/>
    <p:sldId id="863" r:id="rId37"/>
    <p:sldId id="983" r:id="rId38"/>
    <p:sldId id="984" r:id="rId39"/>
    <p:sldId id="985" r:id="rId40"/>
    <p:sldId id="956" r:id="rId41"/>
    <p:sldId id="957" r:id="rId42"/>
    <p:sldId id="959" r:id="rId43"/>
    <p:sldId id="961" r:id="rId44"/>
    <p:sldId id="990" r:id="rId45"/>
    <p:sldId id="987" r:id="rId46"/>
    <p:sldId id="946" r:id="rId47"/>
    <p:sldId id="947" r:id="rId48"/>
    <p:sldId id="948" r:id="rId49"/>
    <p:sldId id="949" r:id="rId50"/>
    <p:sldId id="950" r:id="rId51"/>
    <p:sldId id="951" r:id="rId52"/>
    <p:sldId id="952" r:id="rId53"/>
    <p:sldId id="953" r:id="rId54"/>
    <p:sldId id="914" r:id="rId55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0FEF2"/>
    <a:srgbClr val="3CB26C"/>
    <a:srgbClr val="8CFCDF"/>
    <a:srgbClr val="8DE791"/>
    <a:srgbClr val="D0D3EB"/>
    <a:srgbClr val="D1FDF6"/>
    <a:srgbClr val="B0EEB3"/>
    <a:srgbClr val="B7DCFB"/>
    <a:srgbClr val="C9E9E1"/>
    <a:srgbClr val="E9E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35" autoAdjust="0"/>
    <p:restoredTop sz="85943" autoAdjust="0"/>
  </p:normalViewPr>
  <p:slideViewPr>
    <p:cSldViewPr>
      <p:cViewPr>
        <p:scale>
          <a:sx n="60" d="100"/>
          <a:sy n="60" d="100"/>
        </p:scale>
        <p:origin x="-354" y="-804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742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04" y="-96"/>
      </p:cViewPr>
      <p:guideLst>
        <p:guide orient="horz" pos="311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238417953560707E-2"/>
          <c:y val="3.8683664777987632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аварий всего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СНС всего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12</c:v>
                </c:pt>
                <c:pt idx="1">
                  <c:v>11</c:v>
                </c:pt>
                <c:pt idx="2">
                  <c:v>6</c:v>
                </c:pt>
                <c:pt idx="3">
                  <c:v>3</c:v>
                </c:pt>
                <c:pt idx="4">
                  <c:v>6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805504"/>
        <c:axId val="42823680"/>
      </c:barChart>
      <c:catAx>
        <c:axId val="42805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2823680"/>
        <c:crosses val="autoZero"/>
        <c:auto val="1"/>
        <c:lblAlgn val="ctr"/>
        <c:lblOffset val="100"/>
        <c:noMultiLvlLbl val="0"/>
      </c:catAx>
      <c:valAx>
        <c:axId val="42823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42805504"/>
        <c:crosses val="autoZero"/>
        <c:crossBetween val="between"/>
        <c:majorUnit val="5"/>
        <c:minorUnit val="1"/>
      </c:valAx>
    </c:plotArea>
    <c:legend>
      <c:legendPos val="r"/>
      <c:layout>
        <c:manualLayout>
          <c:xMode val="edge"/>
          <c:yMode val="edge"/>
          <c:x val="5.549175091656481E-2"/>
          <c:y val="0.8532627238948759"/>
          <c:w val="0.90041592600822118"/>
          <c:h val="0.1467372761051241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/>
              <a:t>Приморский край</a:t>
            </a:r>
            <a:endParaRPr lang="ru-RU" dirty="0"/>
          </a:p>
        </c:rich>
      </c:tx>
      <c:layout>
        <c:manualLayout>
          <c:xMode val="edge"/>
          <c:yMode val="edge"/>
          <c:x val="0.15219032015951298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04459589026578"/>
          <c:y val="0.20204385674126313"/>
          <c:w val="0.76415908294651058"/>
          <c:h val="0.686840431608311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947086899880345"/>
          <c:w val="0.63396857419882635"/>
          <c:h val="0.679929327746771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rgbClr val="3CB26C"/>
              </a:solidFill>
            </c:spPr>
          </c:dPt>
          <c:dLbls>
            <c:dLbl>
              <c:idx val="0"/>
              <c:layout>
                <c:manualLayout>
                  <c:x val="-0.24141219157467353"/>
                  <c:y val="-0.1114028270160597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1741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6201432164102985E-2"/>
                  <c:y val="-0.16631654461542789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892784640090491E-2"/>
                  <c:y val="9.167139081323673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0584480512266316E-3"/>
                  <c:y val="-2.315989681246561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446627142438719E-3"/>
                  <c:y val="-0.3162511971277748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howLegendKey val="1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В области федерального государственного энергетического надзора</c:v>
                </c:pt>
                <c:pt idx="1">
                  <c:v>В области промышленной безопасности</c:v>
                </c:pt>
                <c:pt idx="2">
                  <c:v>В области надзора за объектами технического регулирования</c:v>
                </c:pt>
                <c:pt idx="3">
                  <c:v>В области надзора за ГТС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1741</c:v>
                </c:pt>
                <c:pt idx="1">
                  <c:v>832</c:v>
                </c:pt>
                <c:pt idx="2">
                  <c:v>733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48553443556777"/>
          <c:y val="3.4348620818553104E-2"/>
          <c:w val="0.33628422599509145"/>
          <c:h val="0.93633053760403184"/>
        </c:manualLayout>
      </c:layout>
      <c:overlay val="1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/>
              <a:t>Приморский край</a:t>
            </a:r>
            <a:endParaRPr lang="ru-RU" dirty="0"/>
          </a:p>
        </c:rich>
      </c:tx>
      <c:layout>
        <c:manualLayout>
          <c:xMode val="edge"/>
          <c:yMode val="edge"/>
          <c:x val="0.15219032015951298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04459589026578"/>
          <c:y val="0.20204385674126313"/>
          <c:w val="0.76415908294651058"/>
          <c:h val="0.686840431608311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8074393396799374"/>
          <c:w val="0.64198530610595939"/>
          <c:h val="0.687925952320511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rgbClr val="8DE791"/>
              </a:solidFill>
            </c:spPr>
          </c:dPt>
          <c:dLbls>
            <c:dLbl>
              <c:idx val="0"/>
              <c:layout>
                <c:manualLayout>
                  <c:x val="3.9014604437890739E-3"/>
                  <c:y val="-3.676795754627582E-2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395620183615961"/>
                  <c:y val="8.6908905371338913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0277355546353435"/>
                  <c:y val="1.7036521343452887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5236065942168042"/>
                  <c:y val="-0.24973003627430959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446627142438719E-3"/>
                  <c:y val="-0.31625119712777483"/>
                </c:manualLayout>
              </c:layout>
              <c:spPr>
                <a:solidFill>
                  <a:schemeClr val="accent5">
                    <a:lumMod val="60000"/>
                    <a:lumOff val="40000"/>
                  </a:schemeClr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Плановые проверки</c:v>
                </c:pt>
                <c:pt idx="1">
                  <c:v>Внеплановые проверки</c:v>
                </c:pt>
                <c:pt idx="2">
                  <c:v>Проверки по постоянному государственному надзору</c:v>
                </c:pt>
                <c:pt idx="3">
                  <c:v>Мероприятия по контролю инициированные заявителями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1.32</c:v>
                </c:pt>
                <c:pt idx="1">
                  <c:v>15.94</c:v>
                </c:pt>
                <c:pt idx="2">
                  <c:v>4.74</c:v>
                </c:pt>
                <c:pt idx="3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683855834200242"/>
          <c:y val="3.4348620818553111E-2"/>
          <c:w val="0.35392115522517698"/>
          <c:h val="0.93633053760403184"/>
        </c:manualLayout>
      </c:layout>
      <c:overlay val="1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/>
              <a:t>Приморский край</a:t>
            </a:r>
            <a:endParaRPr lang="ru-RU" dirty="0"/>
          </a:p>
        </c:rich>
      </c:tx>
      <c:layout>
        <c:manualLayout>
          <c:xMode val="edge"/>
          <c:yMode val="edge"/>
          <c:x val="0.15219032015951298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04459589026578"/>
          <c:y val="0.20204385674126313"/>
          <c:w val="0.76415908294651058"/>
          <c:h val="0.686840431608311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8074393396799374"/>
          <c:w val="0.64198530610595939"/>
          <c:h val="0.687925952320511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16768751517321115"/>
                  <c:y val="-0.25081902410553009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штраф</c:v>
                </c:pt>
                <c:pt idx="1">
                  <c:v>предупреждение</c:v>
                </c:pt>
                <c:pt idx="2">
                  <c:v>приостановка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808</c:v>
                </c:pt>
                <c:pt idx="1">
                  <c:v>174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645868352289858"/>
          <c:y val="8.7659307695970329E-2"/>
          <c:w val="0.36354131647710136"/>
          <c:h val="0.9123406923040297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332345417349837E-2"/>
          <c:y val="0.11673646770891709"/>
          <c:w val="0.91012163737023299"/>
          <c:h val="0.663060647994601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Предупреждения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5460172124172274E-3"/>
                  <c:y val="-0.11595512300003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730057251776981E-3"/>
                  <c:y val="-0.15330246495828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65043031043669E-3"/>
                  <c:y val="-0.163433479339882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730086062086137E-3"/>
                  <c:y val="-0.207342718924049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6365043031043068E-3"/>
                  <c:y val="-8.7146467823282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</c:v>
                </c:pt>
                <c:pt idx="1">
                  <c:v>82</c:v>
                </c:pt>
                <c:pt idx="2">
                  <c:v>112</c:v>
                </c:pt>
                <c:pt idx="3">
                  <c:v>142</c:v>
                </c:pt>
                <c:pt idx="4">
                  <c:v>141</c:v>
                </c:pt>
                <c:pt idx="5">
                  <c:v>154</c:v>
                </c:pt>
                <c:pt idx="6">
                  <c:v>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Замена штрафа 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24</c:v>
                </c:pt>
                <c:pt idx="5">
                  <c:v>84</c:v>
                </c:pt>
                <c:pt idx="6">
                  <c:v>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859520"/>
        <c:axId val="146861056"/>
      </c:barChart>
      <c:catAx>
        <c:axId val="146859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6861056"/>
        <c:crosses val="autoZero"/>
        <c:auto val="1"/>
        <c:lblAlgn val="ctr"/>
        <c:lblOffset val="100"/>
        <c:noMultiLvlLbl val="0"/>
      </c:catAx>
      <c:valAx>
        <c:axId val="146861056"/>
        <c:scaling>
          <c:orientation val="minMax"/>
          <c:max val="2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6859520"/>
        <c:crosses val="autoZero"/>
        <c:crossBetween val="between"/>
      </c:valAx>
      <c:spPr>
        <a:noFill/>
        <a:ln w="24961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428" baseline="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814835388660517E-2"/>
          <c:y val="5.7496389290078879E-2"/>
          <c:w val="0.8082376263748472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"/>
                  <c:y val="0.14109543384068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697441025071289E-3"/>
                  <c:y val="0.13168907158463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092323075213867E-3"/>
                  <c:y val="6.819612635633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Закончено рассмотрением судов</c:v>
                </c:pt>
                <c:pt idx="1">
                  <c:v>Из них выиграно</c:v>
                </c:pt>
                <c:pt idx="2">
                  <c:v>Из них проиграно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166</c:v>
                </c:pt>
                <c:pt idx="1">
                  <c:v>132</c:v>
                </c:pt>
                <c:pt idx="2">
                  <c:v>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мес. 2020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45DB6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4092323075213867E-3"/>
                  <c:y val="0.183424063992889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697441025071289E-3"/>
                  <c:y val="0.19753360737695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97441025071289E-3"/>
                  <c:y val="5.4086582972262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Закончено рассмотрением судов</c:v>
                </c:pt>
                <c:pt idx="1">
                  <c:v>Из них выиграно</c:v>
                </c:pt>
                <c:pt idx="2">
                  <c:v>Из них проиграно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241</c:v>
                </c:pt>
                <c:pt idx="1">
                  <c:v>218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3998080"/>
        <c:axId val="153999616"/>
      </c:barChart>
      <c:catAx>
        <c:axId val="1539980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3999616"/>
        <c:crosses val="autoZero"/>
        <c:auto val="1"/>
        <c:lblAlgn val="ctr"/>
        <c:lblOffset val="100"/>
        <c:noMultiLvlLbl val="0"/>
      </c:catAx>
      <c:valAx>
        <c:axId val="153999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998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6790865829722618E-2"/>
          <c:y val="0.85681516868496088"/>
          <c:w val="0.9252839962226419"/>
          <c:h val="0.14234862793023001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814835388660517E-2"/>
          <c:y val="5.7496389290078879E-2"/>
          <c:w val="0.8082376263748472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Закончено рассмотрением судов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092323075213867E-3"/>
                  <c:y val="-4.2328630152205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4.7031811280228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Всего</c:v>
                </c:pt>
                <c:pt idx="1">
                  <c:v>Хабаровский край и ЕАО</c:v>
                </c:pt>
                <c:pt idx="2">
                  <c:v>Приморский край </c:v>
                </c:pt>
                <c:pt idx="3">
                  <c:v>Камчатский край</c:v>
                </c:pt>
                <c:pt idx="4">
                  <c:v>Амурская область </c:v>
                </c:pt>
                <c:pt idx="5">
                  <c:v>Чукотский 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241</c:v>
                </c:pt>
                <c:pt idx="1">
                  <c:v>112</c:v>
                </c:pt>
                <c:pt idx="2">
                  <c:v>84</c:v>
                </c:pt>
                <c:pt idx="3">
                  <c:v>16</c:v>
                </c:pt>
                <c:pt idx="4">
                  <c:v>22</c:v>
                </c:pt>
                <c:pt idx="5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выиграно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288208717549902E-2"/>
                  <c:y val="-1.646113394807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8184646150427735E-3"/>
                  <c:y val="-1.6461319112691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288208717549902E-2"/>
                  <c:y val="-2.35159056401140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Всего</c:v>
                </c:pt>
                <c:pt idx="1">
                  <c:v>Хабаровский край и ЕАО</c:v>
                </c:pt>
                <c:pt idx="2">
                  <c:v>Приморский край </c:v>
                </c:pt>
                <c:pt idx="3">
                  <c:v>Камчатский край</c:v>
                </c:pt>
                <c:pt idx="4">
                  <c:v>Амурская область </c:v>
                </c:pt>
                <c:pt idx="5">
                  <c:v>Чукотский АО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218</c:v>
                </c:pt>
                <c:pt idx="1">
                  <c:v>106</c:v>
                </c:pt>
                <c:pt idx="2">
                  <c:v>74</c:v>
                </c:pt>
                <c:pt idx="3">
                  <c:v>13</c:v>
                </c:pt>
                <c:pt idx="4">
                  <c:v>21</c:v>
                </c:pt>
                <c:pt idx="5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Из них проиграно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Всего</c:v>
                </c:pt>
                <c:pt idx="1">
                  <c:v>Хабаровский край и ЕАО</c:v>
                </c:pt>
                <c:pt idx="2">
                  <c:v>Приморский край </c:v>
                </c:pt>
                <c:pt idx="3">
                  <c:v>Камчатский край</c:v>
                </c:pt>
                <c:pt idx="4">
                  <c:v>Амурская область </c:v>
                </c:pt>
                <c:pt idx="5">
                  <c:v>Чукотский АО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23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399872"/>
        <c:axId val="154401408"/>
      </c:barChart>
      <c:catAx>
        <c:axId val="154399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4401408"/>
        <c:crosses val="autoZero"/>
        <c:auto val="1"/>
        <c:lblAlgn val="ctr"/>
        <c:lblOffset val="100"/>
        <c:noMultiLvlLbl val="0"/>
      </c:catAx>
      <c:valAx>
        <c:axId val="154401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399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6790865829722618E-2"/>
          <c:y val="0.85681516868496088"/>
          <c:w val="0.8784873439988149"/>
          <c:h val="0.1431848313150390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7294883762779339E-2"/>
          <c:y val="2.0033742689558709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государственный надзор в области промышленной безопасности 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7.1418127832825343E-3"/>
                  <c:y val="-1.1452551448107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713450226626028E-3"/>
                  <c:y val="-1.8324082316971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7140350679878187E-2"/>
                  <c:y val="-1.1452551448107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57.5</c:v>
                </c:pt>
                <c:pt idx="1">
                  <c:v>58.6</c:v>
                </c:pt>
                <c:pt idx="2">
                  <c:v>52.5</c:v>
                </c:pt>
                <c:pt idx="3">
                  <c:v>26.4</c:v>
                </c:pt>
                <c:pt idx="4">
                  <c:v>30</c:v>
                </c:pt>
                <c:pt idx="5">
                  <c:v>49.4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Федеральный государственный надзор в области безопасности гидротехнических сооружений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100</c:v>
                </c:pt>
                <c:pt idx="1">
                  <c:v>81.5</c:v>
                </c:pt>
                <c:pt idx="3">
                  <c:v>86.3</c:v>
                </c:pt>
                <c:pt idx="4">
                  <c:v>0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Федеральный государственный энергетический надзор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1"/>
              <c:layout>
                <c:manualLayout>
                  <c:x val="4.2850876699695208E-3"/>
                  <c:y val="-3.8938674923565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418127832825343E-3"/>
                  <c:y val="-7.5586839557509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Лист1!$D$2:$D$7</c:f>
              <c:numCache>
                <c:formatCode>0.0</c:formatCode>
                <c:ptCount val="6"/>
                <c:pt idx="0">
                  <c:v>4.8192771084337354</c:v>
                </c:pt>
                <c:pt idx="1">
                  <c:v>17.257683215130022</c:v>
                </c:pt>
                <c:pt idx="2">
                  <c:v>24.242424242424242</c:v>
                </c:pt>
                <c:pt idx="3">
                  <c:v>24.242424242424242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3"/>
              <c:layout>
                <c:manualLayout>
                  <c:x val="1.7140350679878083E-2"/>
                  <c:y val="-2.9776633765079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Лист1!$E$2:$E$7</c:f>
              <c:numCache>
                <c:formatCode>0.0</c:formatCode>
                <c:ptCount val="6"/>
                <c:pt idx="0">
                  <c:v>38.716814159292035</c:v>
                </c:pt>
                <c:pt idx="1">
                  <c:v>34.705882352941174</c:v>
                </c:pt>
                <c:pt idx="2">
                  <c:v>44.247787610619469</c:v>
                </c:pt>
                <c:pt idx="3">
                  <c:v>37.962962962962962</c:v>
                </c:pt>
                <c:pt idx="4">
                  <c:v>2.6086956521739131</c:v>
                </c:pt>
                <c:pt idx="5">
                  <c:v>47.368421052631575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364352"/>
        <c:axId val="151365888"/>
      </c:barChart>
      <c:catAx>
        <c:axId val="151364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1365888"/>
        <c:crosses val="autoZero"/>
        <c:auto val="1"/>
        <c:lblAlgn val="ctr"/>
        <c:lblOffset val="100"/>
        <c:noMultiLvlLbl val="0"/>
      </c:catAx>
      <c:valAx>
        <c:axId val="15136588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513643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5.549175091656481E-2"/>
          <c:y val="0.8532627238948759"/>
          <c:w val="0.90808790615545543"/>
          <c:h val="0.14673720992178915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814835388660517E-2"/>
          <c:y val="3.8683664777987632E-2"/>
          <c:w val="0.88899910212963085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аварий всего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24</c:v>
                </c:pt>
                <c:pt idx="1">
                  <c:v>8</c:v>
                </c:pt>
                <c:pt idx="2">
                  <c:v>7</c:v>
                </c:pt>
                <c:pt idx="3">
                  <c:v>4</c:v>
                </c:pt>
                <c:pt idx="4">
                  <c:v>6</c:v>
                </c:pt>
                <c:pt idx="5">
                  <c:v>5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СНС всего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7</c:v>
                </c:pt>
                <c:pt idx="1">
                  <c:v>8</c:v>
                </c:pt>
                <c:pt idx="2">
                  <c:v>7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376128"/>
        <c:axId val="137377664"/>
      </c:barChart>
      <c:catAx>
        <c:axId val="137376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7377664"/>
        <c:crosses val="autoZero"/>
        <c:auto val="1"/>
        <c:lblAlgn val="ctr"/>
        <c:lblOffset val="100"/>
        <c:noMultiLvlLbl val="0"/>
      </c:catAx>
      <c:valAx>
        <c:axId val="137377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37376128"/>
        <c:crosses val="autoZero"/>
        <c:crossBetween val="between"/>
        <c:majorUnit val="5"/>
        <c:minorUnit val="1"/>
      </c:valAx>
    </c:plotArea>
    <c:legend>
      <c:legendPos val="r"/>
      <c:layout>
        <c:manualLayout>
          <c:xMode val="edge"/>
          <c:yMode val="edge"/>
          <c:x val="5.549175091656481E-2"/>
          <c:y val="0.8532627238948759"/>
          <c:w val="0.90041592600822118"/>
          <c:h val="0.1467372761051241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7294883762779339E-2"/>
          <c:y val="2.0033742689558709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 2019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36</c:v>
                </c:pt>
                <c:pt idx="1">
                  <c:v>29</c:v>
                </c:pt>
                <c:pt idx="2">
                  <c:v>52</c:v>
                </c:pt>
                <c:pt idx="3">
                  <c:v>28</c:v>
                </c:pt>
                <c:pt idx="4">
                  <c:v>31</c:v>
                </c:pt>
                <c:pt idx="5">
                  <c:v>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 2020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Хабаровский
 край</c:v>
                </c:pt>
                <c:pt idx="1">
                  <c:v>Приморский
 край</c:v>
                </c:pt>
                <c:pt idx="2">
                  <c:v>Камчатский
 край</c:v>
                </c:pt>
                <c:pt idx="3">
                  <c:v>Амурская
 область</c:v>
                </c:pt>
                <c:pt idx="4">
                  <c:v>ЕАО</c:v>
                </c:pt>
                <c:pt idx="5">
                  <c:v>ЧАО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38.716814159292035</c:v>
                </c:pt>
                <c:pt idx="1">
                  <c:v>34.705882352941174</c:v>
                </c:pt>
                <c:pt idx="2">
                  <c:v>44.247787610619469</c:v>
                </c:pt>
                <c:pt idx="3">
                  <c:v>37.962962962962962</c:v>
                </c:pt>
                <c:pt idx="4">
                  <c:v>2.6086956521739131</c:v>
                </c:pt>
                <c:pt idx="5">
                  <c:v>47.368421052631575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536768"/>
        <c:axId val="151538304"/>
      </c:barChart>
      <c:catAx>
        <c:axId val="151536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1538304"/>
        <c:crosses val="autoZero"/>
        <c:auto val="1"/>
        <c:lblAlgn val="ctr"/>
        <c:lblOffset val="100"/>
        <c:noMultiLvlLbl val="0"/>
      </c:catAx>
      <c:valAx>
        <c:axId val="15153830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51536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5.549175091656481E-2"/>
          <c:y val="0.8532627238948759"/>
          <c:w val="0.89071901746651216"/>
          <c:h val="9.0734228994636471E-2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144635767548059E-2"/>
          <c:y val="2.0835092397141059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 мес 2019 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1"/>
              <c:layout>
                <c:manualLayout>
                  <c:x val="2.8566126438203639E-3"/>
                  <c:y val="-9.98814946487427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83625566564545E-3"/>
                  <c:y val="-4.40006665926008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00B0F0"/>
              </a:solidFill>
            </c:spPr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Лист1!$B$2:$B$8</c:f>
              <c:numCache>
                <c:formatCode>0.00</c:formatCode>
                <c:ptCount val="7"/>
                <c:pt idx="0">
                  <c:v>14.5</c:v>
                </c:pt>
                <c:pt idx="1">
                  <c:v>16.176470588235293</c:v>
                </c:pt>
                <c:pt idx="2">
                  <c:v>15.39456662354463</c:v>
                </c:pt>
                <c:pt idx="3">
                  <c:v>15.53398058252427</c:v>
                </c:pt>
                <c:pt idx="4">
                  <c:v>11.353711790393014</c:v>
                </c:pt>
                <c:pt idx="5">
                  <c:v>11.881188118811881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 2020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6"/>
            <c:invertIfNegative val="0"/>
            <c:bubble3D val="0"/>
          </c:dPt>
          <c:dLbls>
            <c:dLbl>
              <c:idx val="0"/>
              <c:layout>
                <c:manualLayout>
                  <c:x val="1.428362556656507E-3"/>
                  <c:y val="-3.292226789615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6.9110839536347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5701753399390415E-3"/>
                  <c:y val="-9.40636225604553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2850876699695208E-3"/>
                  <c:y val="-1.1757952820057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2850876699695208E-3"/>
                  <c:y val="-3.527385846017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8DE791"/>
              </a:solidFill>
            </c:spPr>
            <c:txPr>
              <a:bodyPr rot="0" vert="horz"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Лист1!$C$2:$C$8</c:f>
              <c:numCache>
                <c:formatCode>0.00</c:formatCode>
                <c:ptCount val="7"/>
                <c:pt idx="0">
                  <c:v>17.7</c:v>
                </c:pt>
                <c:pt idx="1">
                  <c:v>25</c:v>
                </c:pt>
                <c:pt idx="2">
                  <c:v>14.8</c:v>
                </c:pt>
                <c:pt idx="3">
                  <c:v>19.05</c:v>
                </c:pt>
                <c:pt idx="4">
                  <c:v>26.5</c:v>
                </c:pt>
                <c:pt idx="5">
                  <c:v>9.9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578496"/>
        <c:axId val="151580032"/>
      </c:barChart>
      <c:catAx>
        <c:axId val="151578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1580032"/>
        <c:crosses val="autoZero"/>
        <c:auto val="1"/>
        <c:lblAlgn val="ctr"/>
        <c:lblOffset val="100"/>
        <c:noMultiLvlLbl val="0"/>
      </c:catAx>
      <c:valAx>
        <c:axId val="15158003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51578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834996007333011E-2"/>
          <c:y val="0.88088689610123638"/>
          <c:w val="0.91483697547040366"/>
          <c:h val="0.11911310389876362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008333989405372E-2"/>
          <c:y val="2.4874941745289484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 мес 2019 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3093172182575643E-17"/>
                  <c:y val="-2.1471279525940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567251133129875E-3"/>
                  <c:y val="-2.1746080097833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28362556656507E-3"/>
                  <c:y val="-2.6879228426278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428362556656507E-3"/>
                  <c:y val="-2.519561318583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8DE791"/>
              </a:solidFill>
            </c:spPr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Лист1!$B$2:$B$8</c:f>
              <c:numCache>
                <c:formatCode>0.00</c:formatCode>
                <c:ptCount val="7"/>
                <c:pt idx="0">
                  <c:v>5.26</c:v>
                </c:pt>
                <c:pt idx="1">
                  <c:v>3.7523649358839601</c:v>
                </c:pt>
                <c:pt idx="2">
                  <c:v>7.2278834881414014</c:v>
                </c:pt>
                <c:pt idx="3">
                  <c:v>2.823639774859287</c:v>
                </c:pt>
                <c:pt idx="4">
                  <c:v>14.940915805022156</c:v>
                </c:pt>
                <c:pt idx="5">
                  <c:v>6.666666666666667</c:v>
                </c:pt>
                <c:pt idx="6">
                  <c:v>1.8257261410788379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 2020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6"/>
            <c:invertIfNegative val="0"/>
            <c:bubble3D val="0"/>
          </c:dPt>
          <c:dLbls>
            <c:dLbl>
              <c:idx val="0"/>
              <c:layout>
                <c:manualLayout>
                  <c:x val="2.856725113313014E-3"/>
                  <c:y val="-9.5983202443595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48278654414989935"/>
                  <c:y val="-0.3821067139726177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2,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28362556656507E-3"/>
                  <c:y val="-3.2619120146750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spPr>
              <a:solidFill>
                <a:srgbClr val="FBE3A1"/>
              </a:solidFill>
            </c:spPr>
            <c:txPr>
              <a:bodyPr rot="0" vert="horz"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Лист1!$C$2:$C$8</c:f>
              <c:numCache>
                <c:formatCode>0.00</c:formatCode>
                <c:ptCount val="7"/>
                <c:pt idx="0">
                  <c:v>4.91</c:v>
                </c:pt>
                <c:pt idx="1">
                  <c:v>2.75</c:v>
                </c:pt>
                <c:pt idx="2">
                  <c:v>9.2200000000000006</c:v>
                </c:pt>
                <c:pt idx="3">
                  <c:v>2.11</c:v>
                </c:pt>
                <c:pt idx="4">
                  <c:v>6.27</c:v>
                </c:pt>
                <c:pt idx="5">
                  <c:v>12.1</c:v>
                </c:pt>
                <c:pt idx="6">
                  <c:v>2.13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517504"/>
        <c:axId val="154519040"/>
      </c:barChart>
      <c:catAx>
        <c:axId val="15451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4519040"/>
        <c:crosses val="autoZero"/>
        <c:auto val="1"/>
        <c:lblAlgn val="ctr"/>
        <c:lblOffset val="100"/>
        <c:noMultiLvlLbl val="0"/>
      </c:catAx>
      <c:valAx>
        <c:axId val="1545190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54517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834996007333011E-2"/>
          <c:y val="0.88088689610123638"/>
          <c:w val="0.91483697547040366"/>
          <c:h val="0.11911310389876362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008333989405372E-2"/>
          <c:y val="2.5790811254889807E-2"/>
          <c:w val="0.91699868996037481"/>
          <c:h val="0.74744324704662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1.42836255665652E-3"/>
                  <c:y val="-2.1746080097833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82500871638569E-3"/>
                  <c:y val="-1.0272798636408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56725113313014E-3"/>
                  <c:y val="-2.3336588332290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BE3A1"/>
              </a:solidFill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47.630057803468205</c:v>
                </c:pt>
                <c:pt idx="1">
                  <c:v>30.894308943089431</c:v>
                </c:pt>
                <c:pt idx="2">
                  <c:v>61.445783132530117</c:v>
                </c:pt>
                <c:pt idx="3">
                  <c:v>24</c:v>
                </c:pt>
                <c:pt idx="4">
                  <c:v>18.390804597701148</c:v>
                </c:pt>
                <c:pt idx="5">
                  <c:v>80.327868852459019</c:v>
                </c:pt>
                <c:pt idx="6">
                  <c:v>21.428571428571427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материалам Управления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1.2855263009908562E-2"/>
                  <c:y val="-6.96194574871797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568713236534591E-2"/>
                  <c:y val="-2.552713441196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140350679878083E-2"/>
                  <c:y val="-3.0168431577777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711988123221575E-2"/>
                  <c:y val="-1.624454008034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283625566565069E-2"/>
                  <c:y val="-6.96194574871797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425438349847604E-2"/>
                  <c:y val="-1.1603242914529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3569219349251515E-2"/>
                  <c:y val="-1.62445400803418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Всего по ДВУ РТН</c:v>
                </c:pt>
                <c:pt idx="1">
                  <c:v>Хабаровский край</c:v>
                </c:pt>
                <c:pt idx="2">
                  <c:v>Приморский край</c:v>
                </c:pt>
                <c:pt idx="3">
                  <c:v>Камчатский край</c:v>
                </c:pt>
                <c:pt idx="4">
                  <c:v>Амурская область</c:v>
                </c:pt>
                <c:pt idx="5">
                  <c:v>ЕАО</c:v>
                </c:pt>
                <c:pt idx="6">
                  <c:v>ЧАО</c:v>
                </c:pt>
              </c:strCache>
            </c:strRef>
          </c:cat>
          <c:val>
            <c:numRef>
              <c:f>Лист1!$C$2:$C$8</c:f>
              <c:numCache>
                <c:formatCode>0.00</c:formatCode>
                <c:ptCount val="7"/>
                <c:pt idx="0">
                  <c:v>2.3121387283236992</c:v>
                </c:pt>
                <c:pt idx="1">
                  <c:v>1.6260162601626018</c:v>
                </c:pt>
                <c:pt idx="2">
                  <c:v>1.2048192771084338</c:v>
                </c:pt>
                <c:pt idx="3">
                  <c:v>6</c:v>
                </c:pt>
                <c:pt idx="4">
                  <c:v>6.8965517241379306</c:v>
                </c:pt>
                <c:pt idx="5">
                  <c:v>0</c:v>
                </c:pt>
                <c:pt idx="6">
                  <c:v>10.714285714285714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985024"/>
        <c:axId val="157999104"/>
      </c:barChart>
      <c:catAx>
        <c:axId val="15798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7999104"/>
        <c:crosses val="autoZero"/>
        <c:auto val="1"/>
        <c:lblAlgn val="ctr"/>
        <c:lblOffset val="100"/>
        <c:noMultiLvlLbl val="0"/>
      </c:catAx>
      <c:valAx>
        <c:axId val="15799910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anose="02020603050405020304" pitchFamily="18" charset="0"/>
              </a:defRPr>
            </a:pPr>
            <a:endParaRPr lang="ru-RU"/>
          </a:p>
        </c:txPr>
        <c:crossAx val="157985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834996007333011E-2"/>
          <c:y val="0.88088689610123638"/>
          <c:w val="0.88035630335271553"/>
          <c:h val="9.9091329033616143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8074393396799374"/>
          <c:w val="0.64198530610595939"/>
          <c:h val="0.687925952320511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00206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0352347213945925"/>
                  <c:y val="9.1177532973353709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189716294149135E-2"/>
                  <c:y val="-0.32358287671247254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71520336124268E-2"/>
                  <c:y val="-0.13489874864860724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446627142438719E-3"/>
                  <c:y val="-0.31625119712777483"/>
                </c:manualLayout>
              </c:layout>
              <c:spPr>
                <a:solidFill>
                  <a:schemeClr val="accent5">
                    <a:lumMod val="60000"/>
                    <a:lumOff val="40000"/>
                  </a:schemeClr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Проведено</c:v>
                </c:pt>
                <c:pt idx="1">
                  <c:v>Отменено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59</c:v>
                </c:pt>
                <c:pt idx="1">
                  <c:v>526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645868352289858"/>
          <c:y val="8.7659307695970329E-2"/>
          <c:w val="0.36354131647710136"/>
          <c:h val="0.9123406923040297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/>
              <a:t>Приморский край</a:t>
            </a:r>
            <a:endParaRPr lang="ru-RU" dirty="0"/>
          </a:p>
        </c:rich>
      </c:tx>
      <c:layout>
        <c:manualLayout>
          <c:xMode val="edge"/>
          <c:yMode val="edge"/>
          <c:x val="0.15219032015951298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04459589026578"/>
          <c:y val="0.20204385674126313"/>
          <c:w val="0.76415908294651058"/>
          <c:h val="0.686840431608311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Плановые проверки</a:t>
            </a:r>
          </a:p>
        </c:rich>
      </c:tx>
      <c:layout>
        <c:manualLayout>
          <c:xMode val="edge"/>
          <c:yMode val="edge"/>
          <c:x val="0.27711051743532056"/>
          <c:y val="0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Плановые проверки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4.7725577926920205E-2"/>
                  <c:y val="9.797916052689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5622669649515283E-2"/>
                  <c:y val="-8.00163144302987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878749631613788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1177</a:t>
                    </a:r>
                    <a:endParaRPr lang="en-US" b="1" dirty="0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9828486204326226E-3"/>
                  <c:y val="-5.87874963161379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656972408649164E-3"/>
                  <c:y val="-7.8383328421517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914243102162566E-2"/>
                  <c:y val="-9.797916052689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982848620432502E-2"/>
                  <c:y val="-7.8383842747819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9828486204325131E-2"/>
                  <c:y val="7.83833284215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1884</c:v>
                </c:pt>
                <c:pt idx="1">
                  <c:v>2172</c:v>
                </c:pt>
                <c:pt idx="2">
                  <c:v>1177</c:v>
                </c:pt>
                <c:pt idx="3">
                  <c:v>1403</c:v>
                </c:pt>
                <c:pt idx="4">
                  <c:v>942</c:v>
                </c:pt>
                <c:pt idx="5">
                  <c:v>531</c:v>
                </c:pt>
                <c:pt idx="6">
                  <c:v>59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763136"/>
        <c:axId val="144773120"/>
      </c:lineChart>
      <c:catAx>
        <c:axId val="14476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4773120"/>
        <c:crosses val="autoZero"/>
        <c:auto val="1"/>
        <c:lblAlgn val="ctr"/>
        <c:lblOffset val="100"/>
        <c:noMultiLvlLbl val="0"/>
      </c:catAx>
      <c:valAx>
        <c:axId val="144773120"/>
        <c:scaling>
          <c:orientation val="minMax"/>
          <c:max val="35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4763136"/>
        <c:crosses val="autoZero"/>
        <c:crossBetween val="between"/>
        <c:majorUnit val="1000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Внеплановые </a:t>
            </a:r>
            <a:r>
              <a:rPr lang="ru-RU" dirty="0" smtClean="0"/>
              <a:t>проверки и проверки</a:t>
            </a:r>
          </a:p>
          <a:p>
            <a:pPr>
              <a:defRPr/>
            </a:pPr>
            <a:r>
              <a:rPr lang="ru-RU" dirty="0" smtClean="0"/>
              <a:t>по постоянному государственному надзору</a:t>
            </a:r>
            <a:endParaRPr lang="ru-RU" dirty="0"/>
          </a:p>
        </c:rich>
      </c:tx>
      <c:layout>
        <c:manualLayout>
          <c:xMode val="edge"/>
          <c:yMode val="edge"/>
          <c:x val="0.1474961901216240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180789993588318"/>
          <c:y val="0.19349200679206824"/>
          <c:w val="0.84209038380620338"/>
          <c:h val="0.6355508680532754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Внеплановые проверки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dLbls>
            <c:dLbl>
              <c:idx val="0"/>
              <c:layout>
                <c:manualLayout>
                  <c:x val="-6.2616466745537877E-2"/>
                  <c:y val="-8.1000580397859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689520698768725E-2"/>
                  <c:y val="-9.05300604446665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652993722153343E-2"/>
                  <c:y val="-0.1000595404914735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0708224878480356E-2"/>
                  <c:y val="-7.829602379594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63473023384562E-2"/>
                  <c:y val="-7.305933788880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2754752197352474E-3"/>
                  <c:y val="-2.6493806385424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3526237154469307E-2"/>
                  <c:y val="-7.6513359822173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799101628615095E-2"/>
                  <c:y val="8.8941802647244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1440</c:v>
                </c:pt>
                <c:pt idx="1">
                  <c:v>1803</c:v>
                </c:pt>
                <c:pt idx="2">
                  <c:v>1462</c:v>
                </c:pt>
                <c:pt idx="3">
                  <c:v>1428</c:v>
                </c:pt>
                <c:pt idx="4">
                  <c:v>1482</c:v>
                </c:pt>
                <c:pt idx="5">
                  <c:v>1886</c:v>
                </c:pt>
                <c:pt idx="6">
                  <c:v>712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ПГН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>
                <a:solidFill>
                  <a:srgbClr val="FF0000"/>
                </a:solidFill>
              </a:ln>
            </c:spPr>
          </c:marke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168</c:v>
                </c:pt>
                <c:pt idx="1">
                  <c:v>132</c:v>
                </c:pt>
                <c:pt idx="2">
                  <c:v>121</c:v>
                </c:pt>
                <c:pt idx="3">
                  <c:v>131</c:v>
                </c:pt>
                <c:pt idx="4">
                  <c:v>145</c:v>
                </c:pt>
                <c:pt idx="5">
                  <c:v>172</c:v>
                </c:pt>
                <c:pt idx="6">
                  <c:v>212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942208"/>
        <c:axId val="144943744"/>
      </c:lineChart>
      <c:catAx>
        <c:axId val="144942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4943744"/>
        <c:crosses val="autoZero"/>
        <c:auto val="1"/>
        <c:lblAlgn val="ctr"/>
        <c:lblOffset val="100"/>
        <c:noMultiLvlLbl val="0"/>
      </c:catAx>
      <c:valAx>
        <c:axId val="144943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4942208"/>
        <c:crosses val="autoZero"/>
        <c:crossBetween val="between"/>
        <c:majorUnit val="2500"/>
      </c:valAx>
      <c:spPr>
        <a:noFill/>
        <a:ln w="25393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dirty="0" smtClean="0"/>
              <a:t>Количество мероприятий по контролю, инициированных заявителем</a:t>
            </a:r>
            <a:endParaRPr lang="ru-RU" dirty="0"/>
          </a:p>
        </c:rich>
      </c:tx>
      <c:layout>
        <c:manualLayout>
          <c:xMode val="edge"/>
          <c:yMode val="edge"/>
          <c:x val="0.19578419400575328"/>
          <c:y val="2.44947901317241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220105813661116"/>
          <c:y val="0.22247043459009208"/>
          <c:w val="0.81268133585390567"/>
          <c:h val="0.5864182529101706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Плановые проверки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6.6498019856978063E-2"/>
                  <c:y val="0.107777076579586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933146838373158E-2"/>
                  <c:y val="0.106144090570804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9150710329070667E-2"/>
                  <c:y val="-9.63461745181147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4933146838373158E-2"/>
                  <c:y val="-9.3080202500551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150710329070722E-2"/>
                  <c:y val="-7.3484370395172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912182546512188E-2"/>
                  <c:y val="-0.104511104562022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6951440734518375E-3"/>
                  <c:y val="5.9495792995476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1642749571035316E-2"/>
                  <c:y val="8.631504869200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1994</c:v>
                </c:pt>
                <c:pt idx="1">
                  <c:v>2216</c:v>
                </c:pt>
                <c:pt idx="2">
                  <c:v>2720</c:v>
                </c:pt>
                <c:pt idx="3">
                  <c:v>2555</c:v>
                </c:pt>
                <c:pt idx="4">
                  <c:v>3198</c:v>
                </c:pt>
                <c:pt idx="5">
                  <c:v>2899</c:v>
                </c:pt>
                <c:pt idx="6">
                  <c:v>3485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988800"/>
        <c:axId val="144994688"/>
      </c:lineChart>
      <c:catAx>
        <c:axId val="144988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4994688"/>
        <c:crosses val="autoZero"/>
        <c:auto val="1"/>
        <c:lblAlgn val="ctr"/>
        <c:lblOffset val="100"/>
        <c:noMultiLvlLbl val="0"/>
      </c:catAx>
      <c:valAx>
        <c:axId val="144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4988800"/>
        <c:crosses val="autoZero"/>
        <c:crossBetween val="between"/>
        <c:majorUnit val="4000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Общее количество контрольно-надзорных-мероприятий</a:t>
            </a:r>
            <a:endParaRPr lang="ru-RU" dirty="0"/>
          </a:p>
        </c:rich>
      </c:tx>
      <c:layout>
        <c:manualLayout>
          <c:xMode val="edge"/>
          <c:yMode val="edge"/>
          <c:x val="0.2860591754889699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634601043997016"/>
          <c:y val="0.27314159763121876"/>
          <c:w val="0.82785980611483967"/>
          <c:h val="0.534672664740000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4.7725577926920205E-2"/>
                  <c:y val="9.797916052689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5622669649515283E-2"/>
                  <c:y val="-8.00163144302987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878749631613788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5480</a:t>
                    </a:r>
                    <a:endParaRPr lang="en-US" b="1" dirty="0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9828486204326226E-3"/>
                  <c:y val="-5.87874963161379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656972408649164E-3"/>
                  <c:y val="-7.8383328421517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914243102162566E-2"/>
                  <c:y val="-9.797916052689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982848620432502E-2"/>
                  <c:y val="-7.8383842747819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9828486204325131E-2"/>
                  <c:y val="7.83833284215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5486</c:v>
                </c:pt>
                <c:pt idx="1">
                  <c:v>6323</c:v>
                </c:pt>
                <c:pt idx="2">
                  <c:v>5480</c:v>
                </c:pt>
                <c:pt idx="3">
                  <c:v>5517</c:v>
                </c:pt>
                <c:pt idx="4">
                  <c:v>5767</c:v>
                </c:pt>
                <c:pt idx="5">
                  <c:v>5488</c:v>
                </c:pt>
                <c:pt idx="6">
                  <c:v>4468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060224"/>
        <c:axId val="145061760"/>
      </c:lineChart>
      <c:catAx>
        <c:axId val="145060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5061760"/>
        <c:crosses val="autoZero"/>
        <c:auto val="1"/>
        <c:lblAlgn val="ctr"/>
        <c:lblOffset val="100"/>
        <c:noMultiLvlLbl val="0"/>
      </c:catAx>
      <c:valAx>
        <c:axId val="145061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5060224"/>
        <c:crosses val="autoZero"/>
        <c:crossBetween val="between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8074393396799374"/>
          <c:w val="0.64198530610595939"/>
          <c:h val="0.687925952320511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00206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22056854793911787"/>
                  <c:y val="4.5863505080984919E-2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569509953439515E-2"/>
                  <c:y val="-0.26227566250515005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71520336124268E-2"/>
                  <c:y val="-0.13489874864860724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446627142438719E-3"/>
                  <c:y val="-0.31625119712777483"/>
                </c:manualLayout>
              </c:layout>
              <c:spPr>
                <a:solidFill>
                  <a:schemeClr val="accent5">
                    <a:lumMod val="60000"/>
                    <a:lumOff val="40000"/>
                  </a:schemeClr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6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</c:f>
              <c:strCache>
                <c:ptCount val="6"/>
                <c:pt idx="0">
                  <c:v>Истечение срока исполнения предписания</c:v>
                </c:pt>
                <c:pt idx="1">
                  <c:v>Поручения Правительства</c:v>
                </c:pt>
                <c:pt idx="2">
                  <c:v>Обращения о фактах угрозы причинения вреда </c:v>
                </c:pt>
                <c:pt idx="3">
                  <c:v>Обращения о фактах причинения вреда </c:v>
                </c:pt>
                <c:pt idx="4">
                  <c:v>Требование прокуратуры (0,15%)</c:v>
                </c:pt>
                <c:pt idx="5">
                  <c:v>Иные (в том числе строительный надзор)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37</c:v>
                </c:pt>
                <c:pt idx="1">
                  <c:v>28.2</c:v>
                </c:pt>
                <c:pt idx="2">
                  <c:v>4.4000000000000004</c:v>
                </c:pt>
                <c:pt idx="3">
                  <c:v>1</c:v>
                </c:pt>
                <c:pt idx="4">
                  <c:v>0.5</c:v>
                </c:pt>
                <c:pt idx="5">
                  <c:v>28.9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645868352289858"/>
          <c:y val="8.7659307695970329E-2"/>
          <c:w val="0.36354131647710136"/>
          <c:h val="0.9123406923040297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0.12201</cdr:x>
      <cdr:y>0.04419</cdr:y>
    </cdr:from>
    <cdr:to>
      <cdr:x>0.72443</cdr:x>
      <cdr:y>0.14375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3744" y="159792"/>
          <a:ext cx="367240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0.22832</cdr:x>
      <cdr:y>0.07273</cdr:y>
    </cdr:from>
    <cdr:to>
      <cdr:x>0.689</cdr:x>
      <cdr:y>0.14545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91816" y="288032"/>
          <a:ext cx="28083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0.20349</cdr:x>
      <cdr:y>0</cdr:y>
    </cdr:from>
    <cdr:to>
      <cdr:x>0.81773</cdr:x>
      <cdr:y>0.0909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79199" y="-983219"/>
          <a:ext cx="4766775" cy="3684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Динамика применения предупреждений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0.63637</cdr:x>
      <cdr:y>0.27176</cdr:y>
    </cdr:from>
    <cdr:to>
      <cdr:x>0.7106</cdr:x>
      <cdr:y>0.36059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5544740" y="1584175"/>
          <a:ext cx="646773" cy="51781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165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0.88085</cdr:x>
      <cdr:y>0.19765</cdr:y>
    </cdr:from>
    <cdr:to>
      <cdr:x>0.9458</cdr:x>
      <cdr:y>0.28648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6835783" y="864096"/>
          <a:ext cx="504041" cy="3883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6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6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0.76033</cdr:x>
      <cdr:y>0.06176</cdr:y>
    </cdr:from>
    <cdr:to>
      <cdr:x>0.81818</cdr:x>
      <cdr:y>0.12352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624860" y="360039"/>
          <a:ext cx="504052" cy="36001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solidFill>
            <a:schemeClr val="bg1">
              <a:alpha val="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238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0.89256</cdr:x>
      <cdr:y>0.21</cdr:y>
    </cdr:from>
    <cdr:to>
      <cdr:x>0.95867</cdr:x>
      <cdr:y>0.27176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7776988" y="1224135"/>
          <a:ext cx="576022" cy="36001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solidFill>
            <a:schemeClr val="bg1">
              <a:alpha val="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174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0.40833</cdr:x>
      <cdr:y>0.37778</cdr:y>
    </cdr:from>
    <cdr:to>
      <cdr:x>0.46667</cdr:x>
      <cdr:y>0.43111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528392" y="2040227"/>
          <a:ext cx="504056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80%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0.48854</cdr:x>
      <cdr:y>0.13778</cdr:y>
    </cdr:from>
    <cdr:to>
      <cdr:x>0.55</cdr:x>
      <cdr:y>0.19111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4221415" y="744084"/>
          <a:ext cx="531114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91%</a:t>
          </a:r>
          <a:endParaRPr lang="ru-RU" sz="1200" b="1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0.75833</cdr:x>
      <cdr:y>0.64444</cdr:y>
    </cdr:from>
    <cdr:to>
      <cdr:x>0.81666</cdr:x>
      <cdr:y>0.70537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6552728" y="3480387"/>
          <a:ext cx="504027" cy="32905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0.68333</cdr:x>
      <cdr:y>0.63111</cdr:y>
    </cdr:from>
    <cdr:to>
      <cdr:x>0.73333</cdr:x>
      <cdr:y>0.68444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5904656" y="3408379"/>
          <a:ext cx="432048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0.175</cdr:x>
      <cdr:y>0.36444</cdr:y>
    </cdr:from>
    <cdr:to>
      <cdr:x>0.23333</cdr:x>
      <cdr:y>0.41778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512168" y="1968219"/>
          <a:ext cx="504056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0.43021</cdr:x>
      <cdr:y>0.64444</cdr:y>
    </cdr:from>
    <cdr:to>
      <cdr:x>0.49167</cdr:x>
      <cdr:y>0.69777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717399" y="3480387"/>
          <a:ext cx="531073" cy="288014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88%</a:t>
          </a:r>
          <a:endParaRPr lang="ru-RU" sz="1200" b="1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0.825</cdr:x>
      <cdr:y>0.67111</cdr:y>
    </cdr:from>
    <cdr:to>
      <cdr:x>0.89167</cdr:x>
      <cdr:y>0.73204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7128792" y="3624403"/>
          <a:ext cx="576093" cy="329058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57%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</cdr:x>
      <cdr:y>0.59111</cdr:y>
    </cdr:from>
    <cdr:to>
      <cdr:x>0.35833</cdr:x>
      <cdr:y>0.64444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2592288" y="3192355"/>
          <a:ext cx="504056" cy="288014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95%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</cdr:x>
      <cdr:y>0.63111</cdr:y>
    </cdr:from>
    <cdr:to>
      <cdr:x>0.70833</cdr:x>
      <cdr:y>0.68444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616624" y="3408379"/>
          <a:ext cx="504056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95%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</cdr:x>
      <cdr:y>0.64444</cdr:y>
    </cdr:from>
    <cdr:to>
      <cdr:x>0.58333</cdr:x>
      <cdr:y>0.69778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36504" y="3480387"/>
          <a:ext cx="504056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3CB26C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81%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0.07348</cdr:x>
      <cdr:y>0.52</cdr:y>
    </cdr:from>
    <cdr:to>
      <cdr:x>1</cdr:x>
      <cdr:y>0.52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653333" y="2808312"/>
          <a:ext cx="8237967" cy="0"/>
        </a:xfrm>
        <a:prstGeom xmlns:a="http://schemas.openxmlformats.org/drawingml/2006/main" prst="straightConnector1">
          <a:avLst/>
        </a:prstGeom>
        <a:ln xmlns:a="http://schemas.openxmlformats.org/drawingml/2006/main" w="44450" cmpd="sng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0.89684</cdr:x>
      <cdr:y>0.44</cdr:y>
    </cdr:from>
    <cdr:to>
      <cdr:x>0.95321</cdr:x>
      <cdr:y>0.49334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974042" y="2376264"/>
          <a:ext cx="501203" cy="288068"/>
        </a:xfrm>
        <a:prstGeom xmlns:a="http://schemas.openxmlformats.org/drawingml/2006/main" prst="rect">
          <a:avLst/>
        </a:prstGeom>
        <a:solidFill xmlns:a="http://schemas.openxmlformats.org/drawingml/2006/main">
          <a:srgbClr val="8CFCD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10,6</a:t>
          </a:r>
          <a:endParaRPr lang="ru-RU" sz="12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0.79155</cdr:x>
      <cdr:y>0.18667</cdr:y>
    </cdr:from>
    <cdr:to>
      <cdr:x>1</cdr:x>
      <cdr:y>0.28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7909" y="1008130"/>
          <a:ext cx="1853391" cy="504038"/>
        </a:xfrm>
        <a:prstGeom xmlns:a="http://schemas.openxmlformats.org/drawingml/2006/main" prst="rect">
          <a:avLst/>
        </a:prstGeom>
        <a:solidFill xmlns:a="http://schemas.openxmlformats.org/drawingml/2006/main">
          <a:srgbClr val="8CFCD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Средний по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Ростехнадзору</a:t>
          </a:r>
          <a:endParaRPr lang="ru-RU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за 2019 год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0.88874</cdr:x>
      <cdr:y>0.24</cdr:y>
    </cdr:from>
    <cdr:to>
      <cdr:x>0.92502</cdr:x>
      <cdr:y>0.44</cdr:y>
    </cdr:to>
    <cdr:cxnSp macro="">
      <cdr:nvCxnSpPr>
        <cdr:cNvPr id="10" name="Прямая со стрелкой 9"/>
        <cdr:cNvCxnSpPr>
          <a:endCxn xmlns:a="http://schemas.openxmlformats.org/drawingml/2006/main" id="2" idx="0"/>
        </cdr:cNvCxnSpPr>
      </cdr:nvCxnSpPr>
      <cdr:spPr>
        <a:xfrm xmlns:a="http://schemas.openxmlformats.org/drawingml/2006/main">
          <a:off x="7902054" y="1296144"/>
          <a:ext cx="322590" cy="10801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0.07348</cdr:x>
      <cdr:y>0.46753</cdr:y>
    </cdr:from>
    <cdr:to>
      <cdr:x>1</cdr:x>
      <cdr:y>0.46753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653333" y="2592288"/>
          <a:ext cx="8237967" cy="0"/>
        </a:xfrm>
        <a:prstGeom xmlns:a="http://schemas.openxmlformats.org/drawingml/2006/main" prst="straightConnector1">
          <a:avLst/>
        </a:prstGeom>
        <a:ln xmlns:a="http://schemas.openxmlformats.org/drawingml/2006/main" w="44450" cmpd="sng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0.89087</cdr:x>
      <cdr:y>0.38961</cdr:y>
    </cdr:from>
    <cdr:to>
      <cdr:x>0.93136</cdr:x>
      <cdr:y>0.44156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921004" y="2160240"/>
          <a:ext cx="360009" cy="288042"/>
        </a:xfrm>
        <a:prstGeom xmlns:a="http://schemas.openxmlformats.org/drawingml/2006/main" prst="rect">
          <a:avLst/>
        </a:prstGeom>
        <a:solidFill xmlns:a="http://schemas.openxmlformats.org/drawingml/2006/main">
          <a:srgbClr val="8CFCD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6,4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0.27537</cdr:x>
      <cdr:y>0.58442</cdr:y>
    </cdr:from>
    <cdr:to>
      <cdr:x>0.31587</cdr:x>
      <cdr:y>0.62338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2448396" y="3240360"/>
          <a:ext cx="360098" cy="216018"/>
        </a:xfrm>
        <a:prstGeom xmlns:a="http://schemas.openxmlformats.org/drawingml/2006/main" prst="rect">
          <a:avLst/>
        </a:prstGeom>
        <a:solidFill xmlns:a="http://schemas.openxmlformats.org/drawingml/2006/main">
          <a:srgbClr val="FBE3A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2,7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0.76939</cdr:x>
      <cdr:y>0.09091</cdr:y>
    </cdr:from>
    <cdr:to>
      <cdr:x>0.97996</cdr:x>
      <cdr:y>0.19481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6840884" y="504056"/>
          <a:ext cx="1872241" cy="576085"/>
        </a:xfrm>
        <a:prstGeom xmlns:a="http://schemas.openxmlformats.org/drawingml/2006/main" prst="rect">
          <a:avLst/>
        </a:prstGeom>
        <a:solidFill xmlns:a="http://schemas.openxmlformats.org/drawingml/2006/main">
          <a:srgbClr val="8CFCD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Средний по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Ростехнадзору</a:t>
          </a:r>
          <a:endParaRPr lang="ru-RU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за 2019 год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0.85848</cdr:x>
      <cdr:y>0.22078</cdr:y>
    </cdr:from>
    <cdr:to>
      <cdr:x>0.91112</cdr:x>
      <cdr:y>0.38961</cdr:y>
    </cdr:to>
    <cdr:cxnSp macro="">
      <cdr:nvCxnSpPr>
        <cdr:cNvPr id="7" name="Прямая со стрелкой 6"/>
        <cdr:cNvCxnSpPr>
          <a:endCxn xmlns:a="http://schemas.openxmlformats.org/drawingml/2006/main" id="2" idx="0"/>
        </cdr:cNvCxnSpPr>
      </cdr:nvCxnSpPr>
      <cdr:spPr>
        <a:xfrm xmlns:a="http://schemas.openxmlformats.org/drawingml/2006/main">
          <a:off x="7633003" y="1224140"/>
          <a:ext cx="468006" cy="9361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4813" cy="493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51" tIns="45878" rIns="91751" bIns="45878" numCol="1" anchor="t" anchorCtr="0" compatLnSpc="1">
            <a:prstTxWarp prst="textNoShape">
              <a:avLst/>
            </a:prstTxWarp>
          </a:bodyPr>
          <a:lstStyle>
            <a:lvl1pPr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2"/>
            <a:ext cx="2944812" cy="493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51" tIns="45878" rIns="91751" bIns="45878" numCol="1" anchor="t" anchorCtr="0" compatLnSpc="1">
            <a:prstTxWarp prst="textNoShape">
              <a:avLst/>
            </a:prstTxWarp>
          </a:bodyPr>
          <a:lstStyle>
            <a:lvl1pPr algn="r"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40"/>
            <a:ext cx="2944813" cy="493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51" tIns="45878" rIns="91751" bIns="45878" numCol="1" anchor="b" anchorCtr="0" compatLnSpc="1">
            <a:prstTxWarp prst="textNoShape">
              <a:avLst/>
            </a:prstTxWarp>
          </a:bodyPr>
          <a:lstStyle>
            <a:lvl1pPr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80540"/>
            <a:ext cx="2944812" cy="493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51" tIns="45878" rIns="91751" bIns="45878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CD17324-BADA-4F97-A227-77C2A0848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6149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4813" cy="493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51" tIns="45878" rIns="91751" bIns="45878" numCol="1" anchor="t" anchorCtr="0" compatLnSpc="1">
            <a:prstTxWarp prst="textNoShape">
              <a:avLst/>
            </a:prstTxWarp>
          </a:bodyPr>
          <a:lstStyle>
            <a:lvl1pPr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2"/>
            <a:ext cx="2944812" cy="493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51" tIns="45878" rIns="91751" bIns="45878" numCol="1" anchor="t" anchorCtr="0" compatLnSpc="1">
            <a:prstTxWarp prst="textNoShape">
              <a:avLst/>
            </a:prstTxWarp>
          </a:bodyPr>
          <a:lstStyle>
            <a:lvl1pPr algn="r"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8713" cy="3703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7" y="4692650"/>
            <a:ext cx="4987925" cy="44402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51" tIns="45878" rIns="91751" bIns="458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40"/>
            <a:ext cx="2944813" cy="493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51" tIns="45878" rIns="91751" bIns="45878" numCol="1" anchor="b" anchorCtr="0" compatLnSpc="1">
            <a:prstTxWarp prst="textNoShape">
              <a:avLst/>
            </a:prstTxWarp>
          </a:bodyPr>
          <a:lstStyle>
            <a:lvl1pPr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80540"/>
            <a:ext cx="2944812" cy="493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51" tIns="45878" rIns="91751" bIns="45878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B7888F8-B3FD-4DF3-8536-167A4917E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825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8713" cy="37036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7888F8-B3FD-4DF3-8536-167A4917EE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53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8713" cy="37036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7888F8-B3FD-4DF3-8536-167A4917EE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8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0275" y="741363"/>
            <a:ext cx="4938713" cy="3703637"/>
          </a:xfrm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9B0964-AC5D-4550-8309-72BE5D8FD788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8713" cy="37036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7888F8-B3FD-4DF3-8536-167A4917EE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882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8713" cy="37036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7888F8-B3FD-4DF3-8536-167A4917EE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882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8713" cy="3703637"/>
          </a:xfrm>
          <a:solidFill>
            <a:srgbClr val="FFFFFF"/>
          </a:solidFill>
          <a:ln/>
        </p:spPr>
      </p:sp>
      <p:sp>
        <p:nvSpPr>
          <p:cNvPr id="35843" name="Rectangle 2051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7" tIns="45718" rIns="91437" bIns="45718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39973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73322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811098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355771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4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47130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500497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308601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26728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801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8750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2257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479376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33624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297703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15187"/>
      </p:ext>
    </p:extLst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1313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11563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970384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327148"/>
      </p:ext>
    </p:extLst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58005"/>
      </p:ext>
    </p:extLst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192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851902"/>
      </p:ext>
    </p:extLst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44220"/>
      </p:ext>
    </p:extLst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44110"/>
      </p:ext>
    </p:extLst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90921"/>
      </p:ext>
    </p:extLst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90215"/>
      </p:ext>
    </p:extLst>
  </p:cSld>
  <p:clrMapOvr>
    <a:masterClrMapping/>
  </p:clrMapOvr>
  <p:transition spd="slow"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929466"/>
      </p:ext>
    </p:extLst>
  </p:cSld>
  <p:clrMapOvr>
    <a:masterClrMapping/>
  </p:clrMapOvr>
  <p:transition spd="slow">
    <p:cove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7817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99277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47553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16460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55898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090868"/>
      </p:ext>
    </p:extLst>
  </p:cSld>
  <p:clrMapOvr>
    <a:masterClrMapping/>
  </p:clrMapOvr>
  <p:transition spd="slow">
    <p:cover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427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017349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09701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606841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151228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99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8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64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3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928427"/>
      </p:ext>
    </p:extLst>
  </p:cSld>
  <p:clrMapOvr>
    <a:masterClrMapping/>
  </p:clrMapOvr>
  <p:transition spd="slow">
    <p:cover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75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‹#›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2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81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9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43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8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09254"/>
      </p:ext>
    </p:extLst>
  </p:cSld>
  <p:clrMapOvr>
    <a:masterClrMapping/>
  </p:clrMapOvr>
  <p:transition spd="slow">
    <p:cover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324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1321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59917"/>
      </p:ext>
    </p:extLst>
  </p:cSld>
  <p:clrMapOvr>
    <a:masterClrMapping/>
  </p:clrMapOvr>
  <p:transition spd="slow">
    <p:cover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04109"/>
      </p:ext>
    </p:extLst>
  </p:cSld>
  <p:clrMapOvr>
    <a:masterClrMapping/>
  </p:clrMapOvr>
  <p:transition spd="slow">
    <p:cover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34627"/>
      </p:ext>
    </p:extLst>
  </p:cSld>
  <p:clrMapOvr>
    <a:masterClrMapping/>
  </p:clrMapOvr>
  <p:transition spd="slow">
    <p:cover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5431"/>
      </p:ext>
    </p:extLst>
  </p:cSld>
  <p:clrMapOvr>
    <a:masterClrMapping/>
  </p:clrMapOvr>
  <p:transition spd="slow">
    <p:cover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048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58694"/>
      </p:ext>
    </p:extLst>
  </p:cSld>
  <p:clrMapOvr>
    <a:masterClrMapping/>
  </p:clrMapOvr>
  <p:transition spd="slow">
    <p:cover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05534"/>
      </p:ext>
    </p:extLst>
  </p:cSld>
  <p:clrMapOvr>
    <a:masterClrMapping/>
  </p:clrMapOvr>
  <p:transition spd="slow">
    <p:cover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282997"/>
      </p:ext>
    </p:extLst>
  </p:cSld>
  <p:clrMapOvr>
    <a:masterClrMapping/>
  </p:clrMapOvr>
  <p:transition spd="slow">
    <p:cover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642277"/>
      </p:ext>
    </p:extLst>
  </p:cSld>
  <p:clrMapOvr>
    <a:masterClrMapping/>
  </p:clrMapOvr>
  <p:transition spd="slow">
    <p:cover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7BACC-6E32-46F5-A864-29A875D73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43259"/>
      </p:ext>
    </p:extLst>
  </p:cSld>
  <p:clrMapOvr>
    <a:masterClrMapping/>
  </p:clrMapOvr>
  <p:transition spd="slow">
    <p:cover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642424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5BA3-C2DF-42DD-B133-133C5C7CC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138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85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9A03D-58A8-4C9B-82DF-E6D7D1D28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229306"/>
      </p:ext>
    </p:extLst>
  </p:cSld>
  <p:clrMapOvr>
    <a:masterClrMapping/>
  </p:clrMapOvr>
  <p:transition spd="slow">
    <p:cover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54FB-F00F-4347-9C48-B5085BE518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55314"/>
      </p:ext>
    </p:extLst>
  </p:cSld>
  <p:clrMapOvr>
    <a:masterClrMapping/>
  </p:clrMapOvr>
  <p:transition spd="slow">
    <p:cover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2797-F92D-4ACA-9317-BC50D2671A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943799"/>
      </p:ext>
    </p:extLst>
  </p:cSld>
  <p:clrMapOvr>
    <a:masterClrMapping/>
  </p:clrMapOvr>
  <p:transition spd="slow">
    <p:cover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8080C-9C1B-4245-A0DE-A604344D90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53147"/>
      </p:ext>
    </p:extLst>
  </p:cSld>
  <p:clrMapOvr>
    <a:masterClrMapping/>
  </p:clrMapOvr>
  <p:transition spd="slow">
    <p:cover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2EEE0-B046-4D12-BBAF-267F8A4F6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461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786093"/>
      </p:ext>
    </p:extLst>
  </p:cSld>
  <p:clrMapOvr>
    <a:masterClrMapping/>
  </p:clrMapOvr>
  <p:transition spd="slow">
    <p:cover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64117"/>
      </p:ext>
    </p:extLst>
  </p:cSld>
  <p:clrMapOvr>
    <a:masterClrMapping/>
  </p:clrMapOvr>
  <p:transition spd="slow">
    <p:cover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8AC-280A-482B-AC80-AD58648E51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70695"/>
      </p:ext>
    </p:extLst>
  </p:cSld>
  <p:clrMapOvr>
    <a:masterClrMapping/>
  </p:clrMapOvr>
  <p:transition spd="slow">
    <p:cover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5AA6-420F-49D4-BDAE-5DE90EBE4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283330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8093-B315-4941-88DB-9AEC1E193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999370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400B-5D7D-4C33-9B30-670037627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44484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73DFEE">
                <a:lumMod val="7000"/>
                <a:lumOff val="93000"/>
              </a:srgbClr>
            </a:gs>
            <a:gs pos="400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73DFEE">
                <a:lumMod val="7000"/>
                <a:lumOff val="93000"/>
              </a:srgbClr>
            </a:gs>
            <a:gs pos="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7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73DFEE">
                <a:lumMod val="7000"/>
                <a:lumOff val="93000"/>
              </a:srgbClr>
            </a:gs>
            <a:gs pos="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0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73DFEE">
                <a:lumMod val="7000"/>
                <a:lumOff val="93000"/>
              </a:srgbClr>
            </a:gs>
            <a:gs pos="400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16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49263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  <a:ea typeface="Microsoft YaHe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49263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ea typeface="Microsoft YaHei" charset="0"/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ea typeface="Microsoft YaHei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49263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ea typeface="Microsoft YaHei" charset="0"/>
              </a:rPr>
              <a:pPr defTabSz="449263"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  <a:ea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126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  <p:sldLayoutId id="21474840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73DFEE">
                <a:lumMod val="7000"/>
                <a:lumOff val="93000"/>
              </a:srgbClr>
            </a:gs>
            <a:gs pos="400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0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73DFEE">
                <a:lumMod val="7000"/>
                <a:lumOff val="93000"/>
              </a:srgbClr>
            </a:gs>
            <a:gs pos="400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9289C6-2E93-4869-B6BC-F9785EA9C0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8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ransition spd="slow">
    <p:cover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2.jpeg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6.jpeg"/><Relationship Id="rId7" Type="http://schemas.openxmlformats.org/officeDocument/2006/relationships/image" Target="../media/image10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73DFEE">
                <a:lumMod val="7000"/>
                <a:lumOff val="93000"/>
              </a:srgbClr>
            </a:gs>
            <a:gs pos="4000">
              <a:srgbClr val="00B0F0"/>
            </a:gs>
            <a:gs pos="49000">
              <a:srgbClr val="8CFCDF">
                <a:alpha val="99000"/>
                <a:lumMod val="59000"/>
                <a:lumOff val="41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16669" y="1249890"/>
            <a:ext cx="9144000" cy="93711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/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16669" y="1427781"/>
            <a:ext cx="9144000" cy="26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16669" y="1337246"/>
            <a:ext cx="9144000" cy="128655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0" y="2349530"/>
            <a:ext cx="9144000" cy="1366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marL="7143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bg1"/>
              </a:solidFill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04800" y="5949311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kumimoji="1"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Хабаровск</a:t>
            </a:r>
            <a:endParaRPr kumimoji="1" lang="ru-RU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>
              <a:defRPr/>
            </a:pPr>
            <a:r>
              <a:rPr kumimoji="1"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1"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2021 </a:t>
            </a:r>
            <a:r>
              <a:rPr kumimoji="1" lang="ru-RU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396082" y="76039"/>
            <a:ext cx="8320088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Дальневосточное </a:t>
            </a:r>
            <a:r>
              <a:rPr kumimoji="1" lang="ru-RU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Федеральной службы по экологическому, технологическому и атомному надзору</a:t>
            </a:r>
            <a:endParaRPr kumimoji="1" lang="en-US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96083" y="2771964"/>
            <a:ext cx="8640763" cy="196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lnSpc>
                <a:spcPct val="130000"/>
              </a:lnSpc>
              <a:defRPr/>
            </a:pPr>
            <a:r>
              <a:rPr lang="ru-RU" b="1" cap="all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О </a:t>
            </a:r>
            <a:r>
              <a:rPr lang="ru-RU" b="1" cap="all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ПРАВОПРИМЕНИТЕЛЬНОЙ </a:t>
            </a:r>
            <a:r>
              <a:rPr lang="ru-RU" b="1" cap="all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 </a:t>
            </a:r>
            <a:endParaRPr lang="ru-RU" b="1" cap="all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ru-RU" b="1" cap="all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ДальневосточнОГО УПРАВЛЕНИЯ РОСТЕХНАДЗОРА</a:t>
            </a:r>
          </a:p>
          <a:p>
            <a:pPr algn="ctr">
              <a:lnSpc>
                <a:spcPct val="130000"/>
              </a:lnSpc>
              <a:defRPr/>
            </a:pPr>
            <a:r>
              <a:rPr lang="ru-RU" b="1" cap="all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cap="all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месяцев 2020 года</a:t>
            </a:r>
          </a:p>
        </p:txBody>
      </p:sp>
      <p:pic>
        <p:nvPicPr>
          <p:cNvPr id="12" name="Picture 41" descr="fsetan_emblema2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" y="889320"/>
            <a:ext cx="1057275" cy="118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885882"/>
              </p:ext>
            </p:extLst>
          </p:nvPr>
        </p:nvGraphicFramePr>
        <p:xfrm>
          <a:off x="323529" y="1052736"/>
          <a:ext cx="8631233" cy="5298754"/>
        </p:xfrm>
        <a:graphic>
          <a:graphicData uri="http://schemas.openxmlformats.org/drawingml/2006/table">
            <a:tbl>
              <a:tblPr/>
              <a:tblGrid>
                <a:gridCol w="1163837"/>
                <a:gridCol w="852386"/>
                <a:gridCol w="1296144"/>
                <a:gridCol w="1152128"/>
                <a:gridCol w="1152128"/>
                <a:gridCol w="936104"/>
                <a:gridCol w="648072"/>
                <a:gridCol w="648072"/>
                <a:gridCol w="782362"/>
              </a:tblGrid>
              <a:tr h="4429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Класс </a:t>
                      </a:r>
                      <a:endParaRPr lang="en-US" sz="16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опасности</a:t>
                      </a:r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Всего </a:t>
                      </a:r>
                      <a:endParaRPr lang="en-US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ОПО</a:t>
                      </a:r>
                    </a:p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По субъектам РФ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Хабаровский  край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Приморский  край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Камчатский  край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Амурская область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ЕАО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ЧАО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Сахалин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2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462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313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13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IV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класс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</a:tr>
              <a:tr h="6063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0"/>
            <a:ext cx="7920880" cy="707882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Количество опасных производственных </a:t>
            </a:r>
          </a:p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объектов по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классам опасности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Microsoft YaHei" charset="0"/>
              <a:cs typeface="Times New Roman" panose="02020603050405020304" pitchFamily="18" charset="0"/>
            </a:endParaRPr>
          </a:p>
        </p:txBody>
      </p:sp>
      <p:sp>
        <p:nvSpPr>
          <p:cNvPr id="6" name="Line 4"/>
          <p:cNvSpPr/>
          <p:nvPr/>
        </p:nvSpPr>
        <p:spPr>
          <a:xfrm>
            <a:off x="-11576" y="893423"/>
            <a:ext cx="9144000" cy="480"/>
          </a:xfrm>
          <a:prstGeom prst="line">
            <a:avLst/>
          </a:prstGeom>
          <a:ln w="3816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Рисунок 23"/>
          <p:cNvPicPr/>
          <p:nvPr/>
        </p:nvPicPr>
        <p:blipFill>
          <a:blip r:embed="rId2">
            <a:clrChange>
              <a:clrFrom>
                <a:srgbClr val="FCFFF3"/>
              </a:clrFrom>
              <a:clrTo>
                <a:srgbClr val="FCFFF3">
                  <a:alpha val="0"/>
                </a:srgbClr>
              </a:clrTo>
            </a:clrChange>
          </a:blip>
          <a:stretch/>
        </p:blipFill>
        <p:spPr>
          <a:xfrm>
            <a:off x="179280" y="66720"/>
            <a:ext cx="546840" cy="767520"/>
          </a:xfrm>
          <a:prstGeom prst="rect">
            <a:avLst/>
          </a:prstGeom>
          <a:ln>
            <a:noFill/>
          </a:ln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1162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71413"/>
            <a:ext cx="7772400" cy="549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мер в зависимости от класса опасности</a:t>
            </a:r>
          </a:p>
        </p:txBody>
      </p:sp>
      <p:graphicFrame>
        <p:nvGraphicFramePr>
          <p:cNvPr id="18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1243755"/>
              </p:ext>
            </p:extLst>
          </p:nvPr>
        </p:nvGraphicFramePr>
        <p:xfrm>
          <a:off x="323528" y="1124743"/>
          <a:ext cx="8496944" cy="5585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7289"/>
                <a:gridCol w="997247"/>
                <a:gridCol w="1152128"/>
                <a:gridCol w="1224136"/>
                <a:gridCol w="1296144"/>
              </a:tblGrid>
              <a:tr h="380984">
                <a:tc rowSpan="2"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Класс опасности ОПО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602004"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34284" marB="342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 </a:t>
                      </a: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 </a:t>
                      </a: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380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Постоянный надзор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380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Декларации ПБ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380984">
                <a:tc>
                  <a:txBody>
                    <a:bodyPr/>
                    <a:lstStyle/>
                    <a:p>
                      <a:pPr marL="0" marR="0" lvl="0" indent="0" algn="l" defTabSz="7792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управления ПБ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380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Лицензирование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960104">
                <a:tc>
                  <a:txBody>
                    <a:bodyPr/>
                    <a:lstStyle/>
                    <a:p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Планы мероприятий по локализации и ликвидации последствий аварий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10667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Периодичность плановых проверок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раз 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год</a:t>
                      </a:r>
                    </a:p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раз 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год</a:t>
                      </a:r>
                    </a:p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раз 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3 года</a:t>
                      </a:r>
                    </a:p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проводятся</a:t>
                      </a:r>
                    </a:p>
                    <a:p>
                      <a:pPr algn="ctr"/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380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Страхование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  <a:tr h="6705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Отчеты о производственном контроле</a:t>
                      </a:r>
                      <a:endParaRPr lang="ru-RU" sz="1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12" marB="45712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0123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748330"/>
              </p:ext>
            </p:extLst>
          </p:nvPr>
        </p:nvGraphicFramePr>
        <p:xfrm>
          <a:off x="323529" y="1052736"/>
          <a:ext cx="8496943" cy="5667885"/>
        </p:xfrm>
        <a:graphic>
          <a:graphicData uri="http://schemas.openxmlformats.org/drawingml/2006/table">
            <a:tbl>
              <a:tblPr/>
              <a:tblGrid>
                <a:gridCol w="1403164"/>
                <a:gridCol w="779536"/>
                <a:gridCol w="1403165"/>
                <a:gridCol w="1247258"/>
                <a:gridCol w="1247258"/>
                <a:gridCol w="1013397"/>
                <a:gridCol w="738187"/>
                <a:gridCol w="664978"/>
              </a:tblGrid>
              <a:tr h="4429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Категория риска</a:t>
                      </a:r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Всего </a:t>
                      </a:r>
                      <a:endParaRPr lang="en-US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По субъектам РФ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Хабаровский  край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Приморский  край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Камчатский  край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Амурская область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ЕАО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ЧАО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Высокого риска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Значительного риска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Среднего риска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Умеренного риска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4521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E79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Низкого </a:t>
                      </a:r>
                    </a:p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риска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22646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Категория риска не определена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FCDF"/>
                    </a:solidFill>
                  </a:tcPr>
                </a:tc>
              </a:tr>
              <a:tr h="6063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13286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0"/>
            <a:ext cx="8136904" cy="1015659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Количество субъектов электроэнергетики, теплоснабжающих организаций,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теплосетевых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 организаций и потребителей электрической энергии </a:t>
            </a:r>
          </a:p>
        </p:txBody>
      </p:sp>
      <p:sp>
        <p:nvSpPr>
          <p:cNvPr id="6" name="Line 4"/>
          <p:cNvSpPr/>
          <p:nvPr/>
        </p:nvSpPr>
        <p:spPr>
          <a:xfrm>
            <a:off x="0" y="1004207"/>
            <a:ext cx="9144000" cy="480"/>
          </a:xfrm>
          <a:prstGeom prst="line">
            <a:avLst/>
          </a:prstGeom>
          <a:ln w="3816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Рисунок 23"/>
          <p:cNvPicPr/>
          <p:nvPr/>
        </p:nvPicPr>
        <p:blipFill>
          <a:blip r:embed="rId2">
            <a:clrChange>
              <a:clrFrom>
                <a:srgbClr val="FCFFF3"/>
              </a:clrFrom>
              <a:clrTo>
                <a:srgbClr val="FCFFF3">
                  <a:alpha val="0"/>
                </a:srgbClr>
              </a:clrTo>
            </a:clrChange>
          </a:blip>
          <a:stretch/>
        </p:blipFill>
        <p:spPr>
          <a:xfrm>
            <a:off x="179280" y="66720"/>
            <a:ext cx="546840" cy="767520"/>
          </a:xfrm>
          <a:prstGeom prst="rect">
            <a:avLst/>
          </a:prstGeom>
          <a:ln>
            <a:noFill/>
          </a:ln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403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9"/>
            <a:ext cx="8712968" cy="6144683"/>
          </a:xfrm>
          <a:prstGeom prst="rect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проведенных и отмененных плановых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2020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39201033"/>
              </p:ext>
            </p:extLst>
          </p:nvPr>
        </p:nvGraphicFramePr>
        <p:xfrm>
          <a:off x="827584" y="1400775"/>
          <a:ext cx="7920880" cy="476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66227538"/>
              </p:ext>
            </p:extLst>
          </p:nvPr>
        </p:nvGraphicFramePr>
        <p:xfrm>
          <a:off x="211684" y="1556811"/>
          <a:ext cx="3280196" cy="64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8612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663" y="115898"/>
            <a:ext cx="8640762" cy="576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контрольно-надзорных мероприятий Управления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2014-2020 годы</a:t>
            </a:r>
          </a:p>
        </p:txBody>
      </p:sp>
      <p:graphicFrame>
        <p:nvGraphicFramePr>
          <p:cNvPr id="3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646527"/>
              </p:ext>
            </p:extLst>
          </p:nvPr>
        </p:nvGraphicFramePr>
        <p:xfrm>
          <a:off x="4499992" y="1052736"/>
          <a:ext cx="4643645" cy="2736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375629"/>
              </p:ext>
            </p:extLst>
          </p:nvPr>
        </p:nvGraphicFramePr>
        <p:xfrm>
          <a:off x="107504" y="3717032"/>
          <a:ext cx="4680519" cy="2953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Objec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4766139"/>
              </p:ext>
            </p:extLst>
          </p:nvPr>
        </p:nvGraphicFramePr>
        <p:xfrm>
          <a:off x="4546484" y="3717032"/>
          <a:ext cx="4597516" cy="2904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Line 4"/>
          <p:cNvSpPr/>
          <p:nvPr/>
        </p:nvSpPr>
        <p:spPr>
          <a:xfrm>
            <a:off x="0" y="932640"/>
            <a:ext cx="9144000" cy="480"/>
          </a:xfrm>
          <a:prstGeom prst="line">
            <a:avLst/>
          </a:prstGeom>
          <a:ln w="3816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" name="Рисунок 23"/>
          <p:cNvPicPr/>
          <p:nvPr/>
        </p:nvPicPr>
        <p:blipFill>
          <a:blip r:embed="rId5">
            <a:clrChange>
              <a:clrFrom>
                <a:srgbClr val="FCFFF3"/>
              </a:clrFrom>
              <a:clrTo>
                <a:srgbClr val="FCFFF3">
                  <a:alpha val="0"/>
                </a:srgbClr>
              </a:clrTo>
            </a:clrChange>
          </a:blip>
          <a:stretch/>
        </p:blipFill>
        <p:spPr>
          <a:xfrm>
            <a:off x="179280" y="66720"/>
            <a:ext cx="546840" cy="767520"/>
          </a:xfrm>
          <a:prstGeom prst="rect">
            <a:avLst/>
          </a:prstGeom>
          <a:ln>
            <a:noFill/>
          </a:ln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6156320"/>
              </p:ext>
            </p:extLst>
          </p:nvPr>
        </p:nvGraphicFramePr>
        <p:xfrm>
          <a:off x="179280" y="1052736"/>
          <a:ext cx="446449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385003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Проведено в 2020 году внеплановых проверок по основания </a:t>
            </a:r>
            <a:b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 проведения по 294-ФЗ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896544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2988" y="980728"/>
            <a:ext cx="8223468" cy="8280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Истечение срока исполнения юридическим лицом, индивидуальным предпринимателем ранее выданного предписания об устранении выявленного нарушения обязательных требований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(проведено 264 проверки)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2988" y="1808820"/>
            <a:ext cx="8223468" cy="19082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Обращения и заявления граждан, в том числе индивидуальных предпринимателей, юридических лиц, информации от органов государственной власти, из средств массовой информации о фактах причинения вреда или возникновение угрозы причинения вреда жизни, здоровью граждан, окружающей среде, а также угрозы чрезвычайных ситуаций природного и техногенного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характера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(проведено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2050" y="3717032"/>
            <a:ext cx="8223469" cy="1152128"/>
          </a:xfrm>
          <a:prstGeom prst="rect">
            <a:avLst/>
          </a:prstGeom>
          <a:solidFill>
            <a:srgbClr val="B0EEB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(распоряжение)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органа государственного контроля (надзора), изданного в соответствии с поручениями Президента Российской Федерации, Правительства Российской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(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 проверки)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2988" y="4869160"/>
            <a:ext cx="822347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распоряжение)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органа государственного контроля (надзора), изданного в соответствии с требованием органов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1 проверка)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2051" y="5943600"/>
            <a:ext cx="8223468" cy="653752"/>
          </a:xfrm>
          <a:prstGeom prst="rect">
            <a:avLst/>
          </a:prstGeom>
          <a:solidFill>
            <a:srgbClr val="D0F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иным основаниям, установленным законодательством Российской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(проведено 206 проверок)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559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9"/>
            <a:ext cx="8712968" cy="6144683"/>
          </a:xfrm>
          <a:prstGeom prst="rect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внеплановых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 проведенных Управлением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основаниям, предусмотренным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294-ФЗ за 2020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09082427"/>
              </p:ext>
            </p:extLst>
          </p:nvPr>
        </p:nvGraphicFramePr>
        <p:xfrm>
          <a:off x="827584" y="1400775"/>
          <a:ext cx="7920880" cy="476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31952722"/>
              </p:ext>
            </p:extLst>
          </p:nvPr>
        </p:nvGraphicFramePr>
        <p:xfrm>
          <a:off x="211684" y="1556811"/>
          <a:ext cx="3280196" cy="64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3267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Поручениями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Президента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Правительства Российской Федерации</a:t>
            </a:r>
            <a:b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проведению внеплановых проверок в 2020 году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69307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2988" y="980728"/>
            <a:ext cx="8223468" cy="15841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Поручения Правительства Российской Федерации «О проведении проверок соблюдения обязательных требований субъектами электроэнергетики, теплоснабжающими организациями,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теплосетевыми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организациями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потребителями электрической энергии в 2020 году» (запланировано 226 проверок, проведено 50 проверок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2988" y="2852936"/>
            <a:ext cx="8223468" cy="12241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Поручение Правительства Российской Федерации о проведении проверок объектов хранения нефти и нефтепродуктов расположенных  в Арктической                зоне РФ (проведено 28 проверок).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2050" y="4365104"/>
            <a:ext cx="8223469" cy="939490"/>
          </a:xfrm>
          <a:prstGeom prst="rect">
            <a:avLst/>
          </a:prstGeom>
          <a:solidFill>
            <a:srgbClr val="B0EEB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 Правительства Российской Федерации о проведении проверок организаций, эксплуатирующих опасные производственные объекты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 опасности (проведено 22 проверки).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2988" y="5589240"/>
            <a:ext cx="822347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 Правительства Российской Федерации о проведении проверок хода подготовки объектов электроэнергетики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 к работе в осенне-зимний период 2020-2021 годов (проведено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проверок).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624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9"/>
            <a:ext cx="8712968" cy="6144683"/>
          </a:xfrm>
          <a:prstGeom prst="rect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контрольно-надзорных мероприятий,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инициированных обращением заявителей в 2020 году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90856068"/>
              </p:ext>
            </p:extLst>
          </p:nvPr>
        </p:nvGraphicFramePr>
        <p:xfrm>
          <a:off x="827584" y="1400775"/>
          <a:ext cx="7920880" cy="476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54729536"/>
              </p:ext>
            </p:extLst>
          </p:nvPr>
        </p:nvGraphicFramePr>
        <p:xfrm>
          <a:off x="211684" y="1556811"/>
          <a:ext cx="3280196" cy="64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3496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9"/>
            <a:ext cx="8712968" cy="6144683"/>
          </a:xfrm>
          <a:prstGeom prst="rect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контрольно-надзорных мероприятий,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проведенных Управлением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45075176"/>
              </p:ext>
            </p:extLst>
          </p:nvPr>
        </p:nvGraphicFramePr>
        <p:xfrm>
          <a:off x="827584" y="1400775"/>
          <a:ext cx="7920880" cy="476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03321270"/>
              </p:ext>
            </p:extLst>
          </p:nvPr>
        </p:nvGraphicFramePr>
        <p:xfrm>
          <a:off x="211684" y="1556811"/>
          <a:ext cx="3280196" cy="64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3905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Мои документы\Карты\Карта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68" y="764704"/>
            <a:ext cx="8059880" cy="610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5576" y="0"/>
            <a:ext cx="7920880" cy="707882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Территориальные управления Ростехнадзора</a:t>
            </a:r>
          </a:p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в Дальневосточном федеральном округе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Microsoft YaHei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469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6633"/>
            <a:ext cx="8229600" cy="55960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контрольно-надзорной деятельности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913875"/>
              </p:ext>
            </p:extLst>
          </p:nvPr>
        </p:nvGraphicFramePr>
        <p:xfrm>
          <a:off x="323528" y="710528"/>
          <a:ext cx="8280599" cy="5902108"/>
        </p:xfrm>
        <a:graphic>
          <a:graphicData uri="http://schemas.openxmlformats.org/drawingml/2006/table">
            <a:tbl>
              <a:tblPr/>
              <a:tblGrid>
                <a:gridCol w="562371"/>
                <a:gridCol w="5341964"/>
                <a:gridCol w="1296144"/>
                <a:gridCol w="1080120"/>
              </a:tblGrid>
              <a:tr h="4142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проверок, в том числе: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5488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4468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плановые проверки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531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внеплановые проверки 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1886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712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1.3</a:t>
                      </a: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постоянный государственный надзор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инициированных обращением заявителя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2899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3485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 правонарушений - всего, в том числе: 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20499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7634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4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плановые проверки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3103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794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внеплановые проверки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17396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7293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выданных предостережений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152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административных наказаний, наложенных по итогам проверок, в том числе: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165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992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административное приостановление деятельности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предупреждение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административный штраф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1413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808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сумма наложенных административных штрафов (тыс. рублей)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61272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,2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40613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сумма уплаченных (взысканных) административных штрафов (тыс. рублей)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37252,5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39912</a:t>
                      </a:r>
                    </a:p>
                  </a:txBody>
                  <a:tcPr marL="65712" marR="657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9"/>
            <a:ext cx="8712968" cy="6144683"/>
          </a:xfrm>
          <a:prstGeom prst="rect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Применяемые виды административных наказаний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12 месяцев 2020 года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12610751"/>
              </p:ext>
            </p:extLst>
          </p:nvPr>
        </p:nvGraphicFramePr>
        <p:xfrm>
          <a:off x="827584" y="1340768"/>
          <a:ext cx="7776864" cy="5064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6436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625"/>
            <a:ext cx="8229600" cy="66960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практика в Дальневосточном управлении </a:t>
            </a:r>
            <a:br>
              <a:rPr lang="ru-RU" altLang="ru-RU" sz="20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2014-2020 годы</a:t>
            </a:r>
          </a:p>
        </p:txBody>
      </p:sp>
      <p:graphicFrame>
        <p:nvGraphicFramePr>
          <p:cNvPr id="3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478113"/>
              </p:ext>
            </p:extLst>
          </p:nvPr>
        </p:nvGraphicFramePr>
        <p:xfrm>
          <a:off x="179388" y="836713"/>
          <a:ext cx="8713092" cy="5829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5038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625"/>
            <a:ext cx="8229600" cy="55960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8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Предостережение объявляется в случаях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348880"/>
            <a:ext cx="8568952" cy="14773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При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у органа государственного контроля (надзора), сведений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готовящихся нарушениях или о признаках нарушений обязательных требований, полученных в ходе реализации мероприятий по контролю, осуществляемых без взаимодействия с юридическими лицами, либо содержащихся в поступивших обращениях 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заявлениях.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530" y="4005099"/>
            <a:ext cx="8568952" cy="147732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Отсутствуют подтвержденные данные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 том, что   нарушение обязательных требований причинило вред жизни, здоровью граждан, окружающей среде, безопасности государства и привело к возникновению ЧС природного и техногенного характера либо создало непосредственную угрозу указанных последствий.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867019"/>
            <a:ext cx="8532948" cy="923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35" tIns="45718" rIns="91435" bIns="45718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соответствии со статья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8_2.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294-ФЗ «Организация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проведение мероприятий, направленных на профилактику нарушений обязательных требований, требований, установленных муниципальными правовыми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актами» предостережение выдается: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252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области  промышленной безопасности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24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086818"/>
              </p:ext>
            </p:extLst>
          </p:nvPr>
        </p:nvGraphicFramePr>
        <p:xfrm>
          <a:off x="251520" y="1052736"/>
          <a:ext cx="8784976" cy="5634402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4947129"/>
                <a:gridCol w="3459184"/>
              </a:tblGrid>
              <a:tr h="569228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68">
                <a:tc gridSpan="3"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При ведении горных работ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1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Ведение горных работ с отступлением от согласованного плана развития горных работ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закон от 21.07.1997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116-ФЗ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Закон РФ  «О недрах»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(далее-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ФНП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"Правила безопасности при ведении горных работ и переработке твердых полезных ископаемых"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Горные работы по разработке уступа ведутся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 нарушением  проекта производства работ (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ППР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732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обеспечено проведение комплекса маркшейдерских наблюдений, достаточных для обеспечения технологического цикла работ и прогнозирования опасных ситуаций,</a:t>
                      </a: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915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«Проекте производства маркшейдерских работ»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организации  не установлена  периодичность осмотров   и инструментальных наблюдений за деформациями бортов, откосов, уступов и отвалов на объекте открытых горных работ</a:t>
                      </a: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закон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 21.07.1997 № 116-ФЗ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ФНП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"Правила безопасности при ведении горных работ и переработке твердых полезных ископаемых"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49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проводится проверка воздуха рабочей зоны угольных разрезов  на содержание в нём кислорода  и углекислого газа</a:t>
                      </a: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Транспортные машины, эксплуатируемые на шахтах не оборудованы системами предотвращения столкновений</a:t>
                      </a: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2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Наименование горных выработок и направление к запасным выходам выполнены не из светоотражающего материала и не освещены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области  промышленной безопасности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25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925232"/>
              </p:ext>
            </p:extLst>
          </p:nvPr>
        </p:nvGraphicFramePr>
        <p:xfrm>
          <a:off x="251520" y="939616"/>
          <a:ext cx="8784976" cy="5729744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6030049"/>
                <a:gridCol w="2376264"/>
              </a:tblGrid>
              <a:tr h="579464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70">
                <a:tc gridSpan="3"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При эксплуатации складов нефти и нефтепродуктов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562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Резервуарный парк хранения светлых нефтепродуктов не оснащен средствами автоматического контроля и обнаружения утечек нефтепродуктов и (или) их паров в обваловании резервуаров.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закон от 21.07.1997 </a:t>
                      </a: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116-ФЗ</a:t>
                      </a: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ФНП</a:t>
                      </a: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1"/>
                          </a:solidFill>
                          <a:effectLst/>
                          <a:latin typeface="Times New Roman"/>
                          <a:ea typeface="Times New Roman"/>
                        </a:rPr>
                        <a:t> «Правила промышленной безопасности складов нефти и нефтепродуктов»</a:t>
                      </a:r>
                      <a:endParaRPr lang="ru-RU" sz="1200" dirty="0" smtClean="0">
                        <a:solidFill>
                          <a:srgbClr val="2B427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0" dirty="0" smtClean="0">
                        <a:solidFill>
                          <a:srgbClr val="2B4279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4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Дыхательная арматура резервуара не защищена от прямых ударов молнии. </a:t>
                      </a:r>
                      <a:r>
                        <a:rPr lang="ru-RU" sz="1400" b="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Молниеприемники</a:t>
                      </a: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установленные на резервуаре, расположены ниже дыхательного клапана и не создают защитного цилиндра высотой 2,5 м и радиусом 5 м.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74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Территории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складов нефти и нефтепродуктов не ограждены несгораемой оградой по периметру и не оборудованы системами охранной сигнализации в соответствии с проектной документацией. Проектная документация отсутствует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812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Отсутствуют сигнализаторы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довзрывных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концентраций на пунктах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автоналива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светлых нефтепродуктов.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74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Отсутствуют ограничители уровня налива цистерн, позволяющие автоматически прекращать налив при достижении заданного значения, в целях исключения перелива нефтепродукта через край горловины на стояках налива.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73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осуществляется контрольно-измерительными приборами контроль уровня нефтепродуктов в резервуарах</a:t>
                      </a:r>
                      <a:endParaRPr lang="ru-RU" sz="13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1755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дублируются запорные устройства, установленные непосредственно у резервуаров, запорными устройствами на технологических трубопроводах вне обвалования с обеспечением необходимых технологических переключений, а также возможностью надежного отключения каждого резервуара.</a:t>
                      </a:r>
                      <a:endParaRPr lang="ru-RU" sz="13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41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области  промышленной безопасности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26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29290"/>
              </p:ext>
            </p:extLst>
          </p:nvPr>
        </p:nvGraphicFramePr>
        <p:xfrm>
          <a:off x="251520" y="1052736"/>
          <a:ext cx="8784976" cy="5184576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5670009"/>
                <a:gridCol w="2736304"/>
              </a:tblGrid>
              <a:tr h="569228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68">
                <a:tc gridSpan="3"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При эксплуатации подъемных сооружений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Отсутствие аттестованного в установленном порядке персонала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ОПО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закон от 21.07.1997 </a:t>
                      </a: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116-ФЗ</a:t>
                      </a: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ФНП</a:t>
                      </a:r>
                      <a:endParaRPr lang="ru-RU" sz="1400" b="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90170" marR="831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00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"Правила безопасности опасных производственных объектов, на которых используются подъемные сооружения" </a:t>
                      </a:r>
                      <a:endParaRPr lang="ru-RU" sz="1400" b="0" dirty="0" smtClean="0">
                        <a:solidFill>
                          <a:srgbClr val="2B4279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Эксплуатация в составе 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не стоящих на учете технических устройств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9704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Эксплуатация на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технических устройств не прошедших техническое освидетельствование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Эксплуатация на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технических устройств отработавших 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нормативный 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срок и не прошедших экспертизу промышленной безопасности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Кран эксплуатируется с неработоспособными ограничителями, указателями и регистраторами 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параметров работы крана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Организация производства работ на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ОПО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с использованием подъемных сооружений 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400" b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нарушение требований нормативных правовых актов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2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На </a:t>
                      </a:r>
                      <a:r>
                        <a:rPr lang="ru-RU" sz="1400" dirty="0" err="1" smtClean="0">
                          <a:effectLst/>
                          <a:latin typeface="Times New Roman"/>
                          <a:ea typeface="Calibri"/>
                        </a:rPr>
                        <a:t>ОПО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, не разработаны и не доведены под роспись до каждого работника инструкции, определяющие действия работников в аварийных ситуациях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1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Не проведено медицинское освидетельствование персонала, обслуживающего </a:t>
                      </a:r>
                      <a:r>
                        <a:rPr lang="ru-RU" sz="1400" b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ОПО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09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lvl="0"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области  Федерального государственного энергетического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надзора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27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835747"/>
              </p:ext>
            </p:extLst>
          </p:nvPr>
        </p:nvGraphicFramePr>
        <p:xfrm>
          <a:off x="251520" y="1052736"/>
          <a:ext cx="8784976" cy="5150432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5958041"/>
                <a:gridCol w="2448272"/>
              </a:tblGrid>
              <a:tr h="569228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68">
                <a:tc gridSpan="3">
                  <a:txBody>
                    <a:bodyPr/>
                    <a:lstStyle/>
                    <a:p>
                      <a:pPr marL="0" marR="0" lvl="0" indent="-1079500" algn="ctr" defTabSz="914400" rtl="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При эксплуатации тепловых энергоустановок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Распорядительным документом по предприятию не назначен ответственный за исправное состояние и безопасную эксплуатацию тепловых установок и тепловых сетей  и его заместитель (приказ о назначении, протокол проверки знаний).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«Правила технической эксплуатации тепловых энергоустановок»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Отсутствие обученного аттестованного теплотехнического персонала или договора на обслуживание со специализированной организацией.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122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Отсутствует, либо нарушена тепловая изоляция тепловых сетей и трубопроводов от водогрейных котлов,   проходящих по котельной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223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Возведение строений, складирование, посадка деревьев и многолетних кустарников в местах прокладки тепловых сетей.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Эксплуатация котлов осуществляется с недействующим (неисправным или не отрегулированным) предохранительными устройствами.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Отсутствуют, либо  истек срок поверки контрольно-измерительных приборов.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89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обеспечена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молниезащита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зданий и сооружений котельных 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1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Отсутствуют графики осмотров зданий и сооружений, журналы технических осмотров строительных конструкций зданий и сооружений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48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области  Федерального государственного энергетического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надзора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28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89823"/>
              </p:ext>
            </p:extLst>
          </p:nvPr>
        </p:nvGraphicFramePr>
        <p:xfrm>
          <a:off x="251520" y="1052736"/>
          <a:ext cx="8784976" cy="5332582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5958041"/>
                <a:gridCol w="2448272"/>
              </a:tblGrid>
              <a:tr h="569228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68">
                <a:tc gridSpan="3">
                  <a:txBody>
                    <a:bodyPr/>
                    <a:lstStyle/>
                    <a:p>
                      <a:pPr marL="0" marR="0" lvl="0" indent="-1079500" algn="ctr" defTabSz="914400" rtl="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При эксплуатации </a:t>
                      </a: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</a:rPr>
                        <a:t>электроустановок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Распорядительным документом по предприятию не назначен ответственный за электрохозяйство и его заместитель.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«Правила</a:t>
                      </a:r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технической эксплуатации электроустановок                        потребителей»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Эксплуатацию электроустановок осуществляет неподготовленный персонал.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122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 перечень должностей и профессий электротехнического персонала, которым необходимо иметь соответствующую группу по электробезопасности.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977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Отсутствуют паспорта на заземляющие устройства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 видимая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металосвязь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корпусов электродвигателей, насосного оборудования, котлов, трубопроводов в места разрывов запорной арматуры, станины в помещении котельной.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Отсутствуют годовые планы (графики) ремонтов оборудования и профилактических испытаний и наличие документов, подтверждающих их выполнение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89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представлены исполнительные рабочие схемы первичных и вторичных электрических соединений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1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 список лиц электротехнического персонала, которым дано право единоличного осмотра электроустановок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139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62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Наиболее часто выявляемые  </a:t>
            </a: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нарушения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обязательных требований </a:t>
            </a:r>
          </a:p>
          <a:p>
            <a:pPr lvl="0" indent="-107950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/>
                <a:ea typeface="Calibri"/>
                <a:cs typeface="+mn-cs"/>
              </a:rPr>
              <a:t>при </a:t>
            </a:r>
            <a:r>
              <a:rPr lang="ru-RU" sz="2000" b="1" dirty="0">
                <a:latin typeface="Times New Roman"/>
                <a:ea typeface="Calibri"/>
                <a:cs typeface="+mn-cs"/>
              </a:rPr>
              <a:t>эксплуатации гидротехнических сооружений</a:t>
            </a:r>
            <a:endParaRPr lang="ru-RU" sz="2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29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097006"/>
              </p:ext>
            </p:extLst>
          </p:nvPr>
        </p:nvGraphicFramePr>
        <p:xfrm>
          <a:off x="251520" y="1052736"/>
          <a:ext cx="8784976" cy="5152092"/>
        </p:xfrm>
        <a:graphic>
          <a:graphicData uri="http://schemas.openxmlformats.org/drawingml/2006/table">
            <a:tbl>
              <a:tblPr firstRow="1" firstCol="1" bandRow="1"/>
              <a:tblGrid>
                <a:gridCol w="378663"/>
                <a:gridCol w="5958041"/>
                <a:gridCol w="2448272"/>
              </a:tblGrid>
              <a:tr h="569228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и характер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выявленных  нарушений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Нормативный правовой акт, 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 которого нарушено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обеспечено вынесение в натуру пикетажа на линейных гидротехнических сооружениях (дамбах)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Федеральный закон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от 21.07.1997 № 117-ФЗ </a:t>
                      </a:r>
                      <a:b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«О безопасности гидротехнических сооружений»</a:t>
                      </a:r>
                      <a:b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«Правила безопасности гидротехнических сооружений накопителей жидких промышленных отходов»</a:t>
                      </a:r>
                    </a:p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технической эксплуатации сооружений инженерной защиты»,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обеспечено боковое уплотнение затворов на  регуляторах польдера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122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установлены водомерные рейки для контроля уровней воды в аванкамере насосных станций и оголовках регуляторов польдера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977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осуществлено страхование гражданской ответственности за причиненный вред в результате аварии ГТС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разработан и не согласован План ликвидации аварий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определено лицо ответственное за эксплуатацию  гидротехнических сооружений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89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ведется мониторинг за состоянием гидротехнических сооружений с регистрацией результатов работы в журналах установленной формы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116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Не проведено обучение и  аттестация персонала, ответственного за эксплуатацию ГТС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99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Не обновлены сведения по ГТС в Российском регистре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991">
                <a:tc>
                  <a:txBody>
                    <a:bodyPr/>
                    <a:lstStyle/>
                    <a:p>
                      <a:pPr indent="-107950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46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079500" algn="just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Не проведена индексация размера финансового обеспечения ответственности за вред в результате аварии  ГТС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95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6" y="-26613"/>
            <a:ext cx="9159556" cy="6901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-27383"/>
            <a:ext cx="7772400" cy="549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solidFill>
                  <a:srgbClr val="2D2D8A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Дальневосточное управление Ростехнадзора</a:t>
            </a:r>
          </a:p>
        </p:txBody>
      </p:sp>
      <p:pic>
        <p:nvPicPr>
          <p:cNvPr id="17417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6675"/>
            <a:ext cx="547200" cy="7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971603" y="450680"/>
            <a:ext cx="5400601" cy="291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1600" b="1" i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Управление осуществляет свои надзорные и разрешительные функции на территории  </a:t>
            </a:r>
            <a:r>
              <a:rPr lang="ru-RU" altLang="ru-RU" sz="1600" b="1" i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5 субъектов (с 01.01.2019 на 6) </a:t>
            </a:r>
            <a:r>
              <a:rPr lang="ru-RU" altLang="ru-RU" sz="1600" b="1" i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Российской </a:t>
            </a:r>
            <a:r>
              <a:rPr lang="ru-RU" altLang="ru-RU" sz="1600" b="1" i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Федерации (на </a:t>
            </a:r>
            <a:r>
              <a:rPr lang="ru-RU" altLang="ru-RU" sz="1600" b="1" i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площади </a:t>
            </a:r>
            <a:r>
              <a:rPr lang="ru-RU" altLang="ru-RU" sz="1600" b="1" i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1851,1 тыс. кв. </a:t>
            </a:r>
            <a:r>
              <a:rPr lang="ru-RU" altLang="ru-RU" sz="1600" b="1" i="1" dirty="0" smtClean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км (с 01.01.2019 - </a:t>
            </a:r>
            <a:r>
              <a:rPr lang="ru-RU" altLang="ru-RU" sz="1600" b="1" i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2572,6 </a:t>
            </a:r>
            <a:r>
              <a:rPr lang="ru-RU" altLang="ru-RU" sz="1600" b="1" i="1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тыс. кв. км.):</a:t>
            </a:r>
          </a:p>
          <a:p>
            <a:pPr algn="just" eaLnBrk="1" hangingPunct="1">
              <a:buSzPct val="100000"/>
            </a:pPr>
            <a:endParaRPr lang="ru-RU" altLang="ru-RU" sz="7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Хабаровского края 787,0 тыс. 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км</a:t>
            </a:r>
            <a:r>
              <a:rPr lang="ru-RU" altLang="ru-RU" sz="1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;</a:t>
            </a:r>
            <a:endParaRPr lang="ru-RU" altLang="ru-RU" sz="16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Приморского края 165,9 тыс. км</a:t>
            </a:r>
            <a:r>
              <a:rPr lang="ru-RU" altLang="ru-RU" sz="1600" baseline="300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;</a:t>
            </a:r>
            <a:endParaRPr lang="ru-RU" altLang="ru-RU" sz="16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Камчатского края – 464 тыс. км</a:t>
            </a:r>
            <a:r>
              <a:rPr lang="ru-RU" altLang="ru-RU" sz="1600" baseline="300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;</a:t>
            </a:r>
            <a:endParaRPr lang="ru-RU" altLang="ru-RU" sz="1600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Амурской </a:t>
            </a: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области - 361,9 тыс. км</a:t>
            </a:r>
            <a:r>
              <a:rPr lang="ru-RU" altLang="ru-RU" sz="1600" baseline="300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;</a:t>
            </a:r>
            <a:endParaRPr lang="en-US" altLang="ru-RU" sz="1600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algn="just" eaLnBrk="1" hangingPunct="1">
              <a:buClr>
                <a:srgbClr val="000000"/>
              </a:buClr>
              <a:buSzPct val="100000"/>
            </a:pP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Еврейской </a:t>
            </a: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автономной 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области - 36,3 </a:t>
            </a: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тыс. </a:t>
            </a:r>
            <a:r>
              <a:rPr lang="ru-RU" altLang="ru-RU" sz="1600" dirty="0" err="1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км</a:t>
            </a:r>
            <a:r>
              <a:rPr lang="ru-RU" altLang="ru-RU" sz="1600" baseline="30000" dirty="0" err="1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en-US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;</a:t>
            </a:r>
            <a:endParaRPr lang="ru-RU" altLang="ru-RU" sz="1600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  <a:p>
            <a:pPr lvl="0" algn="just" defTabSz="914400" eaLnBrk="1" hangingPunct="1">
              <a:buClr>
                <a:srgbClr val="000000"/>
              </a:buClr>
              <a:buSzPct val="100000"/>
              <a:tabLst/>
            </a:pP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Чукотского автономного округа – </a:t>
            </a:r>
            <a:r>
              <a:rPr lang="en-US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721</a:t>
            </a:r>
            <a:r>
              <a:rPr lang="ru-RU" altLang="ru-RU" sz="16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,5 тыс. </a:t>
            </a:r>
            <a:r>
              <a:rPr lang="ru-RU" altLang="ru-RU" sz="1600" dirty="0" err="1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км</a:t>
            </a:r>
            <a:r>
              <a:rPr lang="ru-RU" altLang="ru-RU" sz="1600" baseline="30000" dirty="0" err="1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2</a:t>
            </a:r>
            <a:r>
              <a:rPr lang="ru-RU" altLang="ru-RU" sz="1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.</a:t>
            </a:r>
            <a:r>
              <a:rPr lang="ru-RU" altLang="ru-RU" sz="1600" b="1" i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 </a:t>
            </a:r>
            <a:endParaRPr lang="ru-RU" altLang="ru-RU" sz="1600" b="1" i="1" dirty="0" smtClean="0">
              <a:solidFill>
                <a:srgbClr val="000000"/>
              </a:solidFill>
              <a:latin typeface="Times New Roman" pitchFamily="18" charset="0"/>
              <a:ea typeface="Microsoft YaHei" pitchFamily="34" charset="-122"/>
            </a:endParaRPr>
          </a:p>
          <a:p>
            <a:pPr lvl="0" algn="just" defTabSz="914400" eaLnBrk="1" hangingPunct="1">
              <a:buClr>
                <a:srgbClr val="000000"/>
              </a:buClr>
              <a:buSzPct val="100000"/>
              <a:tabLst/>
            </a:pPr>
            <a:r>
              <a:rPr lang="ru-RU" altLang="ru-RU" sz="1400" i="1" dirty="0" smtClean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(</a:t>
            </a:r>
            <a:r>
              <a:rPr lang="ru-RU" altLang="ru-RU" sz="1400" i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с </a:t>
            </a:r>
            <a:r>
              <a:rPr lang="ru-RU" altLang="ru-RU" sz="1400" i="1" dirty="0" smtClean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01.01.2019</a:t>
            </a:r>
            <a:r>
              <a:rPr lang="ru-RU" altLang="ru-RU" sz="1400" i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.)</a:t>
            </a:r>
            <a:endParaRPr lang="en-US" altLang="ru-RU" sz="1400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Microsoft YaHei" pitchFamily="34" charset="-122"/>
            </a:endParaRP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35496" y="66675"/>
            <a:ext cx="0" cy="6735777"/>
          </a:xfrm>
          <a:prstGeom prst="line">
            <a:avLst/>
          </a:prstGeom>
          <a:noFill/>
          <a:ln w="1908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 flipV="1">
            <a:off x="35496" y="6802452"/>
            <a:ext cx="8927976" cy="0"/>
          </a:xfrm>
          <a:prstGeom prst="line">
            <a:avLst/>
          </a:prstGeom>
          <a:noFill/>
          <a:ln w="1908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572011" y="6395578"/>
            <a:ext cx="1371251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около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3600 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км.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 rot="-5400000">
            <a:off x="-531084" y="1917060"/>
            <a:ext cx="142094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Около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4000 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км.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508104" y="5102405"/>
            <a:ext cx="353042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buSzPct val="100000"/>
            </a:pPr>
            <a:r>
              <a:rPr lang="ru-RU" altLang="ru-RU" sz="1600" b="1" i="1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Транспортное </a:t>
            </a:r>
            <a:r>
              <a:rPr lang="ru-RU" altLang="ru-RU" sz="1600" b="1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плечо:</a:t>
            </a: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Char char="-"/>
            </a:pPr>
            <a:r>
              <a:rPr lang="ru-RU" altLang="ru-RU" sz="1600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 с севера на юг - около </a:t>
            </a:r>
            <a:r>
              <a:rPr lang="ru-RU" altLang="ru-RU" sz="1600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4000 </a:t>
            </a:r>
            <a:r>
              <a:rPr lang="ru-RU" altLang="ru-RU" sz="1600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км.</a:t>
            </a:r>
          </a:p>
          <a:p>
            <a:pPr algn="just" eaLnBrk="1" hangingPunct="1">
              <a:buClr>
                <a:srgbClr val="000000"/>
              </a:buClr>
              <a:buSzPct val="100000"/>
              <a:buFont typeface="Times New Roman" pitchFamily="18" charset="0"/>
              <a:buChar char="-"/>
            </a:pPr>
            <a:r>
              <a:rPr lang="ru-RU" altLang="ru-RU" sz="1600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 с запада на восток - около </a:t>
            </a:r>
            <a:r>
              <a:rPr lang="ru-RU" altLang="ru-RU" sz="1600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3600 </a:t>
            </a:r>
            <a:r>
              <a:rPr lang="ru-RU" altLang="ru-RU" sz="1600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Microsoft YaHei" pitchFamily="34" charset="-122"/>
              </a:rPr>
              <a:t>км.</a:t>
            </a:r>
          </a:p>
        </p:txBody>
      </p:sp>
    </p:spTree>
    <p:extLst>
      <p:ext uri="{BB962C8B-B14F-4D97-AF65-F5344CB8AC3E}">
        <p14:creationId xmlns:p14="http://schemas.microsoft.com/office/powerpoint/2010/main" val="574983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44625"/>
            <a:ext cx="7772400" cy="549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практика в Дальневосточном управлении</a:t>
            </a:r>
            <a:b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b="1" dirty="0" smtClean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404141"/>
              </p:ext>
            </p:extLst>
          </p:nvPr>
        </p:nvGraphicFramePr>
        <p:xfrm>
          <a:off x="179388" y="836725"/>
          <a:ext cx="8785100" cy="5139981"/>
        </p:xfrm>
        <a:graphic>
          <a:graphicData uri="http://schemas.openxmlformats.org/drawingml/2006/table">
            <a:tbl>
              <a:tblPr/>
              <a:tblGrid>
                <a:gridCol w="432172"/>
                <a:gridCol w="6517140"/>
                <a:gridCol w="952753"/>
                <a:gridCol w="883035"/>
              </a:tblGrid>
              <a:tr h="576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КоАП 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штрафов</a:t>
                      </a:r>
                    </a:p>
                  </a:txBody>
                  <a:tcPr marL="91444" marR="91444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штрафов (тыс.руб.)</a:t>
                      </a:r>
                    </a:p>
                  </a:txBody>
                  <a:tcPr marL="91444" marR="91444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783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9.1 Нарушение требований промышленной безопасности или условий лицензий на осуществление видов деятельности в области промышленной безопасности опасных производственных объектов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561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9.11 Нарушение правил пользования топливом и энергией, правил устройства, эксплуатации топливо- и энергопотребляющих установок, тепловых сетей, объектов хранения, содержания, реализации и транспортировки энергоносителей, топлива и продуктов его переработки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12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</a:t>
                      </a:r>
                      <a:r>
                        <a:rPr lang="ru-RU" sz="11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9.4 Нарушение обязательных требований в области строительства и применения строительных материалов (изделий)</a:t>
                      </a:r>
                      <a:endParaRPr lang="ru-RU" sz="1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83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 1,  6, 11, 15, 20.1 статьи 19.5  Невыполнение в срок законного предписания (постановления, представления, решения) органа (должностного лица), осуществляющего государственный надзор (контроль), муниципальный контроль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71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9.22 Нарушение порядка полного и (или) частичного ограничения режима потребления электрической энергии, порядка ограничения и прекращения подачи тепловой энергии, правил ограничения подачи (поставки) и отбора газа либо порядка временного прекращения или ограничения водоснабжения, водоотведения, транспортировки воды и (или) сточных вод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7841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561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14.61 Нарушение обязательного порядка предоставления обеспечения исполнения обязательств по оплате электрической энергии (мощности), газа, тепловой энергии (мощности) и (или) теплоносителя, сопряженное с неисполнением (ненадлежащем исполнением) обязательств по их оплате.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4107</a:t>
                      </a: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Статья 9.17 Нарушение нормативов запасов топлива, порядка создания и использования тепловыми электростанциями запасов топлива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1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1444" marR="91444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9.5  </a:t>
                      </a: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Нарушение установленного порядка строительства, реконструкции, капитального ремонта объекта капитального строительства, ввода его в эксплуатацию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539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51993413"/>
              </p:ext>
            </p:extLst>
          </p:nvPr>
        </p:nvGraphicFramePr>
        <p:xfrm>
          <a:off x="323528" y="1028733"/>
          <a:ext cx="864096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233416"/>
              </p:ext>
            </p:extLst>
          </p:nvPr>
        </p:nvGraphicFramePr>
        <p:xfrm>
          <a:off x="395536" y="13752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Итоги работы по представлению интересов Управления в судах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20272" y="6424248"/>
            <a:ext cx="2133600" cy="365125"/>
          </a:xfrm>
        </p:spPr>
        <p:txBody>
          <a:bodyPr/>
          <a:lstStyle/>
          <a:p>
            <a:pPr>
              <a:defRPr/>
            </a:pPr>
            <a:fld id="{2072EEE0-B046-4D12-BBAF-267F8A4F68F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12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20339439"/>
              </p:ext>
            </p:extLst>
          </p:nvPr>
        </p:nvGraphicFramePr>
        <p:xfrm>
          <a:off x="323528" y="1028733"/>
          <a:ext cx="864096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349064"/>
              </p:ext>
            </p:extLst>
          </p:nvPr>
        </p:nvGraphicFramePr>
        <p:xfrm>
          <a:off x="395536" y="13752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Итоги работы по представлению интересов Управления в судах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за 12 месяцев 2020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20272" y="6424248"/>
            <a:ext cx="2133600" cy="365125"/>
          </a:xfrm>
        </p:spPr>
        <p:txBody>
          <a:bodyPr/>
          <a:lstStyle/>
          <a:p>
            <a:pPr>
              <a:defRPr/>
            </a:pPr>
            <a:fld id="{2072EEE0-B046-4D12-BBAF-267F8A4F68F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Рисунок 23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99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850107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 автоматизированная 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система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124744"/>
            <a:ext cx="8046156" cy="500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45340"/>
      </p:ext>
    </p:extLst>
  </p:cSld>
  <p:clrMapOvr>
    <a:masterClrMapping/>
  </p:clrMapOvr>
  <p:transition spd="slow"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73681252"/>
              </p:ext>
            </p:extLst>
          </p:nvPr>
        </p:nvGraphicFramePr>
        <p:xfrm>
          <a:off x="179388" y="1124744"/>
          <a:ext cx="88913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044472"/>
              </p:ext>
            </p:extLst>
          </p:nvPr>
        </p:nvGraphicFramePr>
        <p:xfrm>
          <a:off x="588368" y="0"/>
          <a:ext cx="8568952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Величина показателя 6.1 по результатам деятельности Дальневосточного управления Ростехнадзора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за 12 месяцев 2020 года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1052736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2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39882508"/>
              </p:ext>
            </p:extLst>
          </p:nvPr>
        </p:nvGraphicFramePr>
        <p:xfrm>
          <a:off x="179388" y="1628800"/>
          <a:ext cx="878510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058801"/>
              </p:ext>
            </p:extLst>
          </p:nvPr>
        </p:nvGraphicFramePr>
        <p:xfrm>
          <a:off x="588368" y="0"/>
          <a:ext cx="8568952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Величина показателя 6.1 по результатам деятельности Дальневосточного управления Ростехнадзора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за 12 месяцев 2019 года/12 месяцев 2020 года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(с учетов всех видов надзора)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134076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15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60399616"/>
              </p:ext>
            </p:extLst>
          </p:nvPr>
        </p:nvGraphicFramePr>
        <p:xfrm>
          <a:off x="126350" y="1196752"/>
          <a:ext cx="88913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79092"/>
              </p:ext>
            </p:extLst>
          </p:nvPr>
        </p:nvGraphicFramePr>
        <p:xfrm>
          <a:off x="588368" y="0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Показатель Управления «Снижение репрессивности контрольно-надзорной деятельности (</a:t>
                      </a:r>
                      <a:r>
                        <a:rPr kumimoji="0" lang="ru-RU" altLang="ru-RU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)» в субъектах Российской Федерации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90872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07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747712511"/>
              </p:ext>
            </p:extLst>
          </p:nvPr>
        </p:nvGraphicFramePr>
        <p:xfrm>
          <a:off x="179388" y="980728"/>
          <a:ext cx="88913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888632"/>
              </p:ext>
            </p:extLst>
          </p:nvPr>
        </p:nvGraphicFramePr>
        <p:xfrm>
          <a:off x="588368" y="0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Показатель Управления «Доля хозяйствующих субъектов, подвергнутых контролю и надзору (</a:t>
                      </a:r>
                      <a:r>
                        <a:rPr kumimoji="0" lang="ru-RU" altLang="ru-RU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P2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)» в субъектах Российской Федерации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2696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1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4542037"/>
              </p:ext>
            </p:extLst>
          </p:nvPr>
        </p:nvGraphicFramePr>
        <p:xfrm>
          <a:off x="126350" y="1196752"/>
          <a:ext cx="88913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996608"/>
              </p:ext>
            </p:extLst>
          </p:nvPr>
        </p:nvGraphicFramePr>
        <p:xfrm>
          <a:off x="588368" y="0"/>
          <a:ext cx="8568952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Показатель Управления «Доля штрафов, наложенных без проведения проверок («доля административных расследований») (</a:t>
                      </a:r>
                      <a:r>
                        <a:rPr kumimoji="0" lang="ru-RU" altLang="ru-RU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P3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)»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в субъектах Российской Федерации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-87312" y="1052736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07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554319"/>
              </p:ext>
            </p:extLst>
          </p:nvPr>
        </p:nvGraphicFramePr>
        <p:xfrm>
          <a:off x="323529" y="1052737"/>
          <a:ext cx="8496943" cy="5154497"/>
        </p:xfrm>
        <a:graphic>
          <a:graphicData uri="http://schemas.openxmlformats.org/drawingml/2006/table">
            <a:tbl>
              <a:tblPr/>
              <a:tblGrid>
                <a:gridCol w="4176463"/>
                <a:gridCol w="648072"/>
                <a:gridCol w="576064"/>
                <a:gridCol w="648072"/>
                <a:gridCol w="576064"/>
                <a:gridCol w="576064"/>
                <a:gridCol w="720080"/>
                <a:gridCol w="576064"/>
              </a:tblGrid>
              <a:tr h="4278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Показатели</a:t>
                      </a:r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Всего </a:t>
                      </a:r>
                      <a:endParaRPr lang="en-US" sz="16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По субъектам РФ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0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ХК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ПК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КК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T="45729" marB="4572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ЕАО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ЧАО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2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Назначено административных штрафов всего: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без проведения проверок, из них: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не предоставление сведений о производственном контроле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материалам административных дел поступивших от органов прокуратуры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рассмотрению поступивших материалов  от   полиции и органов власти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0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рассмотрению материалов поступивших  от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энергоснабжающих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организаций по                           ст. 9.22 КоАП РФ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57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рассмотрению материалов поступивших  от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энергоснабжающих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организаций  по                 ст. 14.61 КоАП РФ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400105"/>
            <a:ext cx="8136904" cy="40010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ctr" defTabSz="449240">
              <a:buClr>
                <a:srgbClr val="000000"/>
              </a:buClr>
              <a:buSzPct val="100000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Количество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YaHei" charset="0"/>
                <a:cs typeface="Times New Roman" panose="02020603050405020304" pitchFamily="18" charset="0"/>
              </a:rPr>
              <a:t>назначенных административных штрафов за 2020 год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Microsoft YaHei" charset="0"/>
              <a:cs typeface="Times New Roman" panose="02020603050405020304" pitchFamily="18" charset="0"/>
            </a:endParaRPr>
          </a:p>
        </p:txBody>
      </p:sp>
      <p:sp>
        <p:nvSpPr>
          <p:cNvPr id="6" name="Line 4"/>
          <p:cNvSpPr/>
          <p:nvPr/>
        </p:nvSpPr>
        <p:spPr>
          <a:xfrm>
            <a:off x="0" y="1004207"/>
            <a:ext cx="9144000" cy="480"/>
          </a:xfrm>
          <a:prstGeom prst="line">
            <a:avLst/>
          </a:prstGeom>
          <a:ln w="3816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Рисунок 23"/>
          <p:cNvPicPr/>
          <p:nvPr/>
        </p:nvPicPr>
        <p:blipFill>
          <a:blip r:embed="rId2">
            <a:clrChange>
              <a:clrFrom>
                <a:srgbClr val="FCFFF3"/>
              </a:clrFrom>
              <a:clrTo>
                <a:srgbClr val="FCFFF3">
                  <a:alpha val="0"/>
                </a:srgbClr>
              </a:clrTo>
            </a:clrChange>
          </a:blip>
          <a:stretch/>
        </p:blipFill>
        <p:spPr>
          <a:xfrm>
            <a:off x="179280" y="66720"/>
            <a:ext cx="546840" cy="767520"/>
          </a:xfrm>
          <a:prstGeom prst="rect">
            <a:avLst/>
          </a:prstGeom>
          <a:ln>
            <a:noFill/>
          </a:ln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327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714240" y="143040"/>
            <a:ext cx="7772040" cy="548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spc="-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Дальневосточное управление Ростехнадзора</a:t>
            </a:r>
            <a:endParaRPr lang="ru-RU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CustomShape 2"/>
          <p:cNvSpPr/>
          <p:nvPr/>
        </p:nvSpPr>
        <p:spPr>
          <a:xfrm rot="21594000">
            <a:off x="1849320" y="3917280"/>
            <a:ext cx="806040" cy="2310240"/>
          </a:xfrm>
          <a:custGeom>
            <a:avLst/>
            <a:gdLst/>
            <a:ahLst/>
            <a:cxnLst/>
            <a:rect l="l" t="t" r="r" b="b"/>
            <a:pathLst>
              <a:path w="806542" h="1732998">
                <a:moveTo>
                  <a:pt x="0" y="0"/>
                </a:moveTo>
                <a:lnTo>
                  <a:pt x="403271" y="0"/>
                </a:lnTo>
                <a:lnTo>
                  <a:pt x="403271" y="1732998"/>
                </a:lnTo>
                <a:lnTo>
                  <a:pt x="806542" y="1732998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CustomShape 3"/>
          <p:cNvSpPr/>
          <p:nvPr/>
        </p:nvSpPr>
        <p:spPr>
          <a:xfrm rot="21594000">
            <a:off x="1848600" y="3916320"/>
            <a:ext cx="1613880" cy="1154400"/>
          </a:xfrm>
          <a:custGeom>
            <a:avLst/>
            <a:gdLst/>
            <a:ahLst/>
            <a:cxnLst/>
            <a:rect l="l" t="t" r="r" b="b"/>
            <a:pathLst>
              <a:path w="1614067" h="866328">
                <a:moveTo>
                  <a:pt x="0" y="0"/>
                </a:moveTo>
                <a:lnTo>
                  <a:pt x="807033" y="0"/>
                </a:lnTo>
                <a:lnTo>
                  <a:pt x="807033" y="866328"/>
                </a:lnTo>
                <a:lnTo>
                  <a:pt x="1614067" y="866328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" name="CustomShape 4"/>
          <p:cNvSpPr/>
          <p:nvPr/>
        </p:nvSpPr>
        <p:spPr>
          <a:xfrm rot="21594000">
            <a:off x="1847880" y="3855360"/>
            <a:ext cx="1251720" cy="121440"/>
          </a:xfrm>
          <a:custGeom>
            <a:avLst/>
            <a:gdLst/>
            <a:ahLst/>
            <a:cxnLst/>
            <a:rect l="l" t="t" r="r" b="b"/>
            <a:pathLst>
              <a:path w="1252144" h="551">
                <a:moveTo>
                  <a:pt x="0" y="45720"/>
                </a:moveTo>
                <a:lnTo>
                  <a:pt x="626072" y="45720"/>
                </a:lnTo>
                <a:lnTo>
                  <a:pt x="626072" y="46271"/>
                </a:lnTo>
                <a:lnTo>
                  <a:pt x="1252144" y="46271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2" name="CustomShape 5"/>
          <p:cNvSpPr/>
          <p:nvPr/>
        </p:nvSpPr>
        <p:spPr>
          <a:xfrm rot="21594000">
            <a:off x="1848600" y="2761920"/>
            <a:ext cx="1613880" cy="1153920"/>
          </a:xfrm>
          <a:custGeom>
            <a:avLst/>
            <a:gdLst/>
            <a:ahLst/>
            <a:cxnLst/>
            <a:rect l="l" t="t" r="r" b="b"/>
            <a:pathLst>
              <a:path w="1614067" h="865890">
                <a:moveTo>
                  <a:pt x="0" y="865890"/>
                </a:moveTo>
                <a:lnTo>
                  <a:pt x="807033" y="865890"/>
                </a:lnTo>
                <a:lnTo>
                  <a:pt x="807033" y="0"/>
                </a:lnTo>
                <a:lnTo>
                  <a:pt x="1614067" y="0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CustomShape 6"/>
          <p:cNvSpPr/>
          <p:nvPr/>
        </p:nvSpPr>
        <p:spPr>
          <a:xfrm rot="21594600">
            <a:off x="1848960" y="1607520"/>
            <a:ext cx="657720" cy="2309760"/>
          </a:xfrm>
          <a:custGeom>
            <a:avLst/>
            <a:gdLst/>
            <a:ahLst/>
            <a:cxnLst/>
            <a:rect l="l" t="t" r="r" b="b"/>
            <a:pathLst>
              <a:path w="658023" h="1732568">
                <a:moveTo>
                  <a:pt x="0" y="1732568"/>
                </a:moveTo>
                <a:lnTo>
                  <a:pt x="329011" y="1732568"/>
                </a:lnTo>
                <a:lnTo>
                  <a:pt x="329011" y="0"/>
                </a:lnTo>
                <a:lnTo>
                  <a:pt x="658023" y="0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CustomShape 7"/>
          <p:cNvSpPr/>
          <p:nvPr/>
        </p:nvSpPr>
        <p:spPr>
          <a:xfrm rot="16200000">
            <a:off x="-75120" y="3473940"/>
            <a:ext cx="2951040" cy="893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080" tIns="10080" rIns="10080" bIns="1008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561"/>
              </a:spcAft>
            </a:pPr>
            <a:r>
              <a:rPr lang="ru-RU" sz="16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функции по контролю и надзору</a:t>
            </a:r>
          </a:p>
        </p:txBody>
      </p:sp>
      <p:sp>
        <p:nvSpPr>
          <p:cNvPr id="115" name="CustomShape 8"/>
          <p:cNvSpPr/>
          <p:nvPr/>
        </p:nvSpPr>
        <p:spPr>
          <a:xfrm rot="21593400">
            <a:off x="2505960" y="1141440"/>
            <a:ext cx="2272320" cy="92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560" tIns="7560" rIns="7560" bIns="756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420"/>
              </a:spcAft>
            </a:pPr>
            <a:r>
              <a:rPr lang="ru-RU" sz="12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Надзор за промышленной безопасностью опасных производственных объектов</a:t>
            </a:r>
          </a:p>
        </p:txBody>
      </p:sp>
      <p:sp>
        <p:nvSpPr>
          <p:cNvPr id="116" name="CustomShape 9"/>
          <p:cNvSpPr/>
          <p:nvPr/>
        </p:nvSpPr>
        <p:spPr>
          <a:xfrm rot="21593400">
            <a:off x="3462120" y="2294880"/>
            <a:ext cx="2272320" cy="92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560" tIns="7560" rIns="7560" bIns="756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420"/>
              </a:spcAft>
            </a:pPr>
            <a:r>
              <a:rPr lang="ru-RU" sz="12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энергетический надзор</a:t>
            </a:r>
          </a:p>
        </p:txBody>
      </p:sp>
      <p:sp>
        <p:nvSpPr>
          <p:cNvPr id="117" name="CustomShape 10"/>
          <p:cNvSpPr/>
          <p:nvPr/>
        </p:nvSpPr>
        <p:spPr>
          <a:xfrm rot="21592800">
            <a:off x="3100680" y="3450720"/>
            <a:ext cx="2272320" cy="92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560" tIns="7560" rIns="7560" bIns="756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420"/>
              </a:spcAft>
            </a:pPr>
            <a:r>
              <a:rPr lang="ru-RU" sz="12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надзор в области безопасности гидротехнических сооружений</a:t>
            </a:r>
          </a:p>
        </p:txBody>
      </p:sp>
      <p:sp>
        <p:nvSpPr>
          <p:cNvPr id="118" name="CustomShape 11"/>
          <p:cNvSpPr/>
          <p:nvPr/>
        </p:nvSpPr>
        <p:spPr>
          <a:xfrm rot="21593400">
            <a:off x="3096360" y="4608000"/>
            <a:ext cx="2736000" cy="864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560" tIns="7560" rIns="7560" bIns="756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420"/>
              </a:spcAft>
            </a:pPr>
            <a:r>
              <a:rPr lang="ru-RU" sz="12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строительный надзор и надзор за саморегулируемыми организациями </a:t>
            </a:r>
          </a:p>
        </p:txBody>
      </p:sp>
      <p:sp>
        <p:nvSpPr>
          <p:cNvPr id="119" name="CustomShape 12"/>
          <p:cNvSpPr/>
          <p:nvPr/>
        </p:nvSpPr>
        <p:spPr>
          <a:xfrm rot="21593400">
            <a:off x="2654640" y="5761920"/>
            <a:ext cx="2272320" cy="92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560" tIns="7560" rIns="7560" bIns="7560"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420"/>
              </a:spcAft>
            </a:pPr>
            <a:r>
              <a:rPr lang="ru-RU" sz="1200" b="1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Надзор за соблюдением требований технических регламентов таможенного союза</a:t>
            </a:r>
          </a:p>
        </p:txBody>
      </p:sp>
      <p:pic>
        <p:nvPicPr>
          <p:cNvPr id="123" name="Picture 18"/>
          <p:cNvPicPr/>
          <p:nvPr/>
        </p:nvPicPr>
        <p:blipFill>
          <a:blip r:embed="rId2"/>
          <a:stretch/>
        </p:blipFill>
        <p:spPr>
          <a:xfrm>
            <a:off x="6506640" y="2078400"/>
            <a:ext cx="1579320" cy="1050240"/>
          </a:xfrm>
          <a:prstGeom prst="rect">
            <a:avLst/>
          </a:prstGeom>
          <a:ln>
            <a:noFill/>
          </a:ln>
        </p:spPr>
      </p:pic>
      <p:pic>
        <p:nvPicPr>
          <p:cNvPr id="124" name="Picture 20"/>
          <p:cNvPicPr/>
          <p:nvPr/>
        </p:nvPicPr>
        <p:blipFill>
          <a:blip r:embed="rId3"/>
          <a:stretch/>
        </p:blipFill>
        <p:spPr>
          <a:xfrm>
            <a:off x="5446080" y="1070400"/>
            <a:ext cx="2063520" cy="936000"/>
          </a:xfrm>
          <a:prstGeom prst="rect">
            <a:avLst/>
          </a:prstGeom>
          <a:ln>
            <a:noFill/>
          </a:ln>
        </p:spPr>
      </p:pic>
      <p:pic>
        <p:nvPicPr>
          <p:cNvPr id="125" name="Picture 23"/>
          <p:cNvPicPr/>
          <p:nvPr/>
        </p:nvPicPr>
        <p:blipFill>
          <a:blip r:embed="rId4"/>
          <a:stretch/>
        </p:blipFill>
        <p:spPr>
          <a:xfrm>
            <a:off x="6361920" y="3375360"/>
            <a:ext cx="1722240" cy="986880"/>
          </a:xfrm>
          <a:prstGeom prst="rect">
            <a:avLst/>
          </a:prstGeom>
          <a:ln>
            <a:noFill/>
          </a:ln>
        </p:spPr>
      </p:pic>
      <p:pic>
        <p:nvPicPr>
          <p:cNvPr id="126" name="Picture 25"/>
          <p:cNvPicPr/>
          <p:nvPr/>
        </p:nvPicPr>
        <p:blipFill>
          <a:blip r:embed="rId5"/>
          <a:stretch/>
        </p:blipFill>
        <p:spPr>
          <a:xfrm>
            <a:off x="6435000" y="4527840"/>
            <a:ext cx="1665000" cy="934560"/>
          </a:xfrm>
          <a:prstGeom prst="rect">
            <a:avLst/>
          </a:prstGeom>
          <a:ln>
            <a:noFill/>
          </a:ln>
        </p:spPr>
      </p:pic>
      <p:pic>
        <p:nvPicPr>
          <p:cNvPr id="127" name="Picture 27"/>
          <p:cNvPicPr/>
          <p:nvPr/>
        </p:nvPicPr>
        <p:blipFill>
          <a:blip r:embed="rId6"/>
          <a:stretch/>
        </p:blipFill>
        <p:spPr>
          <a:xfrm>
            <a:off x="6860520" y="5678880"/>
            <a:ext cx="1239480" cy="984000"/>
          </a:xfrm>
          <a:prstGeom prst="rect">
            <a:avLst/>
          </a:prstGeom>
          <a:ln>
            <a:noFill/>
          </a:ln>
        </p:spPr>
      </p:pic>
      <p:pic>
        <p:nvPicPr>
          <p:cNvPr id="128" name="Рисунок 127"/>
          <p:cNvPicPr/>
          <p:nvPr/>
        </p:nvPicPr>
        <p:blipFill>
          <a:blip r:embed="rId7"/>
          <a:stretch/>
        </p:blipFill>
        <p:spPr>
          <a:xfrm>
            <a:off x="5410080" y="5672640"/>
            <a:ext cx="1295280" cy="998880"/>
          </a:xfrm>
          <a:prstGeom prst="rect">
            <a:avLst/>
          </a:prstGeom>
          <a:ln>
            <a:noFill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Рисунок 23"/>
          <p:cNvPicPr>
            <a:picLocks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70373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726588" y="188640"/>
            <a:ext cx="8309908" cy="1008112"/>
          </a:xfrm>
        </p:spPr>
        <p:txBody>
          <a:bodyPr/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риказ </a:t>
            </a:r>
            <a:r>
              <a:rPr lang="ru-RU" sz="1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Ростехнадзора от </a:t>
            </a:r>
            <a:r>
              <a:rPr lang="ru-RU" sz="1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04.09.2020 № </a:t>
            </a:r>
            <a:r>
              <a:rPr lang="ru-RU" sz="1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334 «Об утверждении Перечня областей аттестации в области промышленной безопасности, по вопросам безопасности гидротехнических, безопасности в сфере электроэнергетики</a:t>
            </a:r>
            <a:r>
              <a:rPr lang="ru-RU" sz="1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64273"/>
            <a:ext cx="8424936" cy="5047536"/>
          </a:xfrm>
          <a:prstGeom prst="rect">
            <a:avLst/>
          </a:prstGeom>
          <a:solidFill>
            <a:srgbClr val="D1FDF6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 в силу с 15.02.2021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Минюстом России зарегистрирован приказ Ростехнадзора от 4 сентября 2020 г. №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334.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№ 334 вводится единый перечень областей аттестации для всех типов аттестационных комиссий, предусмотренных постановлением Правительства Российской Федерации от 25 октября 2019 г. № 1365 «О подготовке и об аттестации в области промышленной безопасности, по вопросам безопасности гидротехнических сооружений, безопасности в сфере электроэнергетики»: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территориальных и центральной аттестационной комиссий Ростехнадзора;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ведомственных аттестационных комиссий;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аттестационных комиссий организаций;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центральной и региональными аттестационными комиссиями Ростехнадзора по аттестации лиц, осуществляющих профессиональную деятельность, связанную с оперативно-диспетчерским управлением в электроэнергетике.</a:t>
            </a:r>
          </a:p>
          <a:p>
            <a:pPr indent="45000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действующего приказа Ростехнадзора от 06.04.2012 № 233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«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областей аттестации (проверки знаний) руководителей и специалистов организаций, поднадзорных Федеральной службе по экологическому, технологическому и атомному надзору», вводимый приказом № 334 перечень актуализирован с учетом современного уровня технологического развития и изменений в нормативных правовых актах, устанавливающих обязательные требования. В частности, вводится отдельная область аттестации «эксплуатация объектов возобновляемых источников энергии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126876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40502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726588" y="188640"/>
            <a:ext cx="8309908" cy="622557"/>
          </a:xfrm>
        </p:spPr>
        <p:txBody>
          <a:bodyPr/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проверке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знаний норм и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правил</a:t>
            </a:r>
            <a:b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области промышленной безопасности</a:t>
            </a:r>
            <a:endParaRPr lang="ru-RU" altLang="ru-RU" sz="1800" b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8554396" cy="5355312"/>
          </a:xfrm>
          <a:prstGeom prst="rect">
            <a:avLst/>
          </a:prstGeom>
          <a:solidFill>
            <a:srgbClr val="D1FDF6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силу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000" algn="just"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вступлением в силу 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актуализированных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нормативных правовых актов в области промышленной безопасности, подготовленных в рамках реализации механизма «регуляторной гильотины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indent="450000"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экзаменационные билеты (тесты) по разделу «А» - «Общие требования промышленной безопасности»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областей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(проверки знаний) руководителей и специалистов организаций, поднадзорных Федеральной службе по экологическому, технологическому и атомному надзору, утвержденных приказом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Ростехнадзора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06.04.2012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233;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работников в области промышленной безопасности по актуализированным экзаменационным билетам (тестам), утвержденным распоряжением Ростехнадзора от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22.01.2021 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осуществляется 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25.01.2021.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аттестации экспертов в области промышленной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лиц, претендующих на прохождение аттестации, по новым вопросам (утвержденным приказом Ростехнадзора от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29.01.2021 №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22)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началось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01.02.2021.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0432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726588" y="188640"/>
            <a:ext cx="8309908" cy="622557"/>
          </a:xfrm>
        </p:spPr>
        <p:txBody>
          <a:bodyPr/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проверке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знаний норм и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правил</a:t>
            </a:r>
            <a:b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области государственного энергетического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надзора</a:t>
            </a:r>
            <a:endParaRPr lang="ru-RU" altLang="ru-RU" sz="1800" b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8554396" cy="3139321"/>
          </a:xfrm>
          <a:prstGeom prst="rect">
            <a:avLst/>
          </a:prstGeom>
          <a:solidFill>
            <a:srgbClr val="D1FDF6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силу с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01.02.2021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000"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вступлением в силу 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актуализированных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нормативных правовых актов в области электроэнергетики и теплоснабжения, подготовленных в рамках реализации механизма «регуляторной гильотины», обновлены вопросы для проверки знаний норм и правил в области государственного энергетического надзора.</a:t>
            </a:r>
          </a:p>
          <a:p>
            <a:pPr indent="450000"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знаний норм и правил в области государственного энергетического надзора с применением новых вопросов в территориальных отраслевых комиссиях Ростехнадзора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с 01.02.2021.</a:t>
            </a:r>
          </a:p>
          <a:p>
            <a:pPr indent="450000" algn="just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8433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323528" y="50006"/>
            <a:ext cx="8712968" cy="761192"/>
          </a:xfrm>
        </p:spPr>
        <p:txBody>
          <a:bodyPr/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Федеральный </a:t>
            </a: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закон от 27.12.2019 № 478-ФЗ «О внесении изменений в отдельные законодательные акты </a:t>
            </a:r>
            <a:r>
              <a:rPr lang="ru-RU" sz="1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РФ </a:t>
            </a: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части внедрения реестровой модели предоставления государственных услуг по лицензированию отдельных видов деятельности</a:t>
            </a:r>
            <a:r>
              <a:rPr lang="ru-RU" sz="1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endParaRPr lang="ru-RU" altLang="ru-RU" sz="1600" b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393" y="1052736"/>
            <a:ext cx="8554396" cy="5724644"/>
          </a:xfrm>
          <a:prstGeom prst="rect">
            <a:avLst/>
          </a:prstGeom>
          <a:solidFill>
            <a:srgbClr val="D1FDF6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силу с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01.01.2021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000" algn="just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указанным федеральным законом с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лицензия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подтверждается не документом, выданным лицензирующим органом, а записью в реестре лицензий.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этой связи Ростехнадзор прекращает выдачу в виде документов на бумажном носителе лицензий на: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эксплуатацию взрывопожароопасных и химически опасных производственных объектов I,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классов опасности;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деятельность по проведению экспертизы промышленной безопасности;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производство маркшейдерских работ;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деятельность, связанную с обращением взрывчатых материалов промышленного назначения.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«бумажной» лицензии по результатам оказания государственных услуг по лицензированию отдельных видов деятельности лицензиат имеет право на получение выписки из реестра лицензий в электронном виде или на бумажном носителе. 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пунктом 3 статьи 10 Федерального закона от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04.05.2011 №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99-ФЗ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«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лицензировании отдельных видов деятельности» (в редакции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478-ФЗ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выписка из реестра лицензий на бумажном носителе будет предоставляться за плату. Размер такой платы, порядок ее взимания, случаи и порядок возврата установлены приказом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Минэконом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развития РФ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06.11.2020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742 «Об установлении размера платы за предоставление выписки из реестра лицензий на бумажном носителе, порядка ее взимания, случаев и порядка возврата». 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пунктом 1 указанного Приказа размер платы за предоставление выписки из реестра лицензий на бумажном носителе составляет 3 000 рублей.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переходом на реестровую модель оказания государственных услуг по лицензированию дубликаты и копии лицензий предоставляться не будут.</a:t>
            </a:r>
          </a:p>
          <a:p>
            <a:pPr indent="450000"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в соответствии с Федеральным законом от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28.11.2019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379-ФЗ «О внесении изменений в статьи 333.33 и 378.2 части второй Налогового кодекса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РФ»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переоформления лицензии более чем по одному основанию, требующему уплаты государственной пошлины, должна будет уплачиваться одна - наибольшая по размеру - государственная пошлина.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53127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942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640"/>
            <a:ext cx="8857108" cy="62255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latin typeface="Times New Roman"/>
                <a:ea typeface="Calibri"/>
                <a:cs typeface="Times New Roman"/>
              </a:rPr>
              <a:t>Общие </a:t>
            </a:r>
            <a:r>
              <a:rPr lang="ru-RU" sz="1800" b="1" dirty="0">
                <a:latin typeface="Times New Roman"/>
                <a:ea typeface="Calibri"/>
                <a:cs typeface="Times New Roman"/>
              </a:rPr>
              <a:t>для различных объектов и работ, связанных с пользованием недрами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261904"/>
              </p:ext>
            </p:extLst>
          </p:nvPr>
        </p:nvGraphicFramePr>
        <p:xfrm>
          <a:off x="179388" y="1124744"/>
          <a:ext cx="8785100" cy="4603472"/>
        </p:xfrm>
        <a:graphic>
          <a:graphicData uri="http://schemas.openxmlformats.org/drawingml/2006/table">
            <a:tbl>
              <a:tblPr/>
              <a:tblGrid>
                <a:gridCol w="6309300"/>
                <a:gridCol w="2475800"/>
              </a:tblGrid>
              <a:tr h="144016">
                <a:tc>
                  <a:txBody>
                    <a:bodyPr/>
                    <a:lstStyle/>
                    <a:p>
                      <a:endParaRPr lang="ru-RU" sz="600" b="1" dirty="0"/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 marL="30376" marR="30376" marT="15188" marB="151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6009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Федеральных норм и правил в области промышленной безопасности «Правила безопасности процессов получения или применения металлов»</a:t>
                      </a: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09.12.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№512 (зарегистрирован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7136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Федеральных норм и правил в области промышленной безопасности «Правила безопасности при ведении горных работ и переработке твёрдых полезных ископаемых»</a:t>
                      </a: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 08.12. 2020  №505 (зарегистрирован 30.12.2020) 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7136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Федеральных норм и правил в области промышленной безопасности «Правила безопасности при производстве, хранении и применении взрывчатых материалов промышленного назначения»</a:t>
                      </a: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04.12. 2020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№494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8263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Федеральных норм и правил в области промышленной безопасности «Обеспечение промышленной безопасности при организации работ на опасных производственных объектах горно-металлургической промышленности»</a:t>
                      </a: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13.11.2020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№440 (зарегистрирован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3233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Требований к подготовке, содержанию и оформлению планов и схем развития горных работ и формы заявления о согласовании планов и (или) схем развития горных работ </a:t>
                      </a:r>
                      <a:b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№508 (зарегистрирован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5939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Требований к содержанию проекта горного отвода, форме горноотводного акта, графических приложений, плана горного отвода и ведению реестра документов, удостоверяющих уточненные границы горного отвода </a:t>
                      </a:r>
                      <a:b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09.12.2020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№512 (зарегистрирован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6009"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Федеральных норм и правил в области промышленной безопасности «Правила обеспечения устойчивости бортов и уступов карьеров, разрезов и откосов отвалов»</a:t>
                      </a: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13.12. 2020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№439 (зарегистрирован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18.12.2020)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76" marR="30376" marT="15188" marB="151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6217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640"/>
            <a:ext cx="8857108" cy="43736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latin typeface="Times New Roman"/>
                <a:ea typeface="Calibri"/>
                <a:cs typeface="Times New Roman"/>
              </a:rPr>
              <a:t>Общие для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объектов нефтегазового комплекса</a:t>
            </a:r>
            <a:endParaRPr lang="ru-RU" sz="18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107504" y="764704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65248"/>
              </p:ext>
            </p:extLst>
          </p:nvPr>
        </p:nvGraphicFramePr>
        <p:xfrm>
          <a:off x="726588" y="791417"/>
          <a:ext cx="8064896" cy="6096778"/>
        </p:xfrm>
        <a:graphic>
          <a:graphicData uri="http://schemas.openxmlformats.org/drawingml/2006/table">
            <a:tbl>
              <a:tblPr/>
              <a:tblGrid>
                <a:gridCol w="5736062"/>
                <a:gridCol w="2328834"/>
              </a:tblGrid>
              <a:tr h="664361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безопасности в нефтяной и газовой промышленности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539794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промышленной безопасности складов нефти и нефтепродуктов»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безопасности для опасных производственных объектов магистральных трубопроводов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11.12.2020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«Общие правила взрывобезопасности для взрывопожароопасных химических, нефтехимических и нефтеперерабатывающих производств»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безопасности сетей газораспределения и газопотребления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№ 531,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безопасности объектов сжиженного природного газа»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11.12.2020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безопасности для объектов, использующих сжиженные углеводородные газы»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безопасности опасных производственных объектов подземных хранилищ газа»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09.12.2020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9661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640"/>
            <a:ext cx="8857108" cy="62255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latin typeface="Times New Roman"/>
                <a:ea typeface="Calibri"/>
                <a:cs typeface="Times New Roman"/>
              </a:rPr>
              <a:t>Общие для общепромышленного надзора</a:t>
            </a:r>
            <a:endParaRPr lang="ru-RU" sz="18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5652"/>
              </p:ext>
            </p:extLst>
          </p:nvPr>
        </p:nvGraphicFramePr>
        <p:xfrm>
          <a:off x="708146" y="1196752"/>
          <a:ext cx="8064896" cy="4730986"/>
        </p:xfrm>
        <a:graphic>
          <a:graphicData uri="http://schemas.openxmlformats.org/drawingml/2006/table">
            <a:tbl>
              <a:tblPr/>
              <a:tblGrid>
                <a:gridCol w="5400601"/>
                <a:gridCol w="2664295"/>
              </a:tblGrid>
              <a:tr h="664361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«Основные требования безопасности для объектов производств боеприпасов и спецхимии»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26.11.2020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458,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53979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«Правила безопасности химически опасных производственных объектов»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07.12.2020 № 500,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«Правила безопасности взрывопожароопасных производственных объектов хранения и переработки растительного сырья»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03.09.2020 № 331,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«Правила безопасности при производстве, хранении, транспортировании и применении хлора».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03.12.2020 № 486,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«Общие правила взрывобезопасности для взрывопожароопасных химических, нефтехимических и нефтеперерабатывающих производств»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15.12.2020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Руководство по безопасности при транспортировании опасных веществ на опасных производственных объектах железнодорожными и автомобильными транспортными средствами</a:t>
                      </a: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20.01.2017 № 20, 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3693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640"/>
            <a:ext cx="8857108" cy="62255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latin typeface="Times New Roman"/>
                <a:ea typeface="Calibri"/>
                <a:cs typeface="Times New Roman"/>
              </a:rPr>
              <a:t>Общие для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объектов, на которых используются подъемные сооружения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и оборудование, работающее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под избыточным давлением </a:t>
            </a:r>
            <a:endParaRPr lang="ru-RU" sz="18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980728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493098"/>
              </p:ext>
            </p:extLst>
          </p:nvPr>
        </p:nvGraphicFramePr>
        <p:xfrm>
          <a:off x="708146" y="1196752"/>
          <a:ext cx="8064896" cy="4624953"/>
        </p:xfrm>
        <a:graphic>
          <a:graphicData uri="http://schemas.openxmlformats.org/drawingml/2006/table">
            <a:tbl>
              <a:tblPr/>
              <a:tblGrid>
                <a:gridCol w="5736062"/>
                <a:gridCol w="2328834"/>
              </a:tblGrid>
              <a:tr h="664361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безопасности опасных производственных объектов, на которых используются подъемные сооружения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26.11.2020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539794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промышленной безопасности при использовании оборудования, работающего под избыточным давлением»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15.12.2020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безопасности пассажирских канатных дорог и фуникулеров»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13.11.2020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«Правила безопасности грузовых подвесных канатных дорог».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03.12.2020 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Основные требования к проведению неразрушающего контроля технических устройств, зданий и сооружений на опасных производственных объектах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01.12.2020 № 478,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  <a:tr h="78892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нормы и правила в области промышленной безопасности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«Требования к производству сварочных работ на опасных производственных объектах»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Ростехнадзора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11.12.2020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519,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30.12.2020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23" marR="41523" marT="20761" marB="207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DF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5906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469900" y="2692400"/>
            <a:ext cx="82867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8658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760320" y="191520"/>
            <a:ext cx="7772040" cy="548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spc="-1">
                <a:solidFill>
                  <a:srgbClr val="2D2D8A"/>
                </a:solidFill>
                <a:latin typeface="Times New Roman"/>
                <a:cs typeface="DejaVu Sans"/>
              </a:rPr>
              <a:t>Количество юридических лиц и индивидуальных предпринимателей, поднадзорных Дальневосточному управлению Ростехнадзора</a:t>
            </a:r>
            <a:endParaRPr lang="ru-RU" spc="-1">
              <a:solidFill>
                <a:srgbClr val="000000"/>
              </a:solidFill>
              <a:latin typeface="Arial"/>
              <a:cs typeface="DejaVu Sans"/>
            </a:endParaRPr>
          </a:p>
        </p:txBody>
      </p:sp>
      <p:graphicFrame>
        <p:nvGraphicFramePr>
          <p:cNvPr id="130" name="Table 2"/>
          <p:cNvGraphicFramePr/>
          <p:nvPr>
            <p:extLst>
              <p:ext uri="{D42A27DB-BD31-4B8C-83A1-F6EECF244321}">
                <p14:modId xmlns:p14="http://schemas.microsoft.com/office/powerpoint/2010/main" val="544715847"/>
              </p:ext>
            </p:extLst>
          </p:nvPr>
        </p:nvGraphicFramePr>
        <p:xfrm>
          <a:off x="107504" y="961998"/>
          <a:ext cx="8856984" cy="5852144"/>
        </p:xfrm>
        <a:graphic>
          <a:graphicData uri="http://schemas.openxmlformats.org/drawingml/2006/table">
            <a:tbl>
              <a:tblPr/>
              <a:tblGrid>
                <a:gridCol w="6624736"/>
                <a:gridCol w="2232248"/>
              </a:tblGrid>
              <a:tr h="772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100" b="1" strike="noStrike" spc="-1" dirty="0">
                          <a:solidFill>
                            <a:schemeClr val="tx1"/>
                          </a:solidFill>
                          <a:latin typeface="Times New Roman"/>
                        </a:rPr>
                        <a:t>Вид деятельности</a:t>
                      </a:r>
                      <a:endParaRPr lang="ru-RU" sz="2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tx2">
                        <a:lumMod val="60000"/>
                        <a:lumOff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100" b="1" strike="noStrike" spc="-1" dirty="0">
                          <a:solidFill>
                            <a:schemeClr val="tx1"/>
                          </a:solidFill>
                          <a:latin typeface="Times New Roman"/>
                        </a:rPr>
                        <a:t>Количество </a:t>
                      </a:r>
                      <a:r>
                        <a:rPr lang="ru-RU" sz="2100" b="1" strike="noStrike" spc="-1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организаций</a:t>
                      </a:r>
                      <a:endParaRPr lang="ru-RU" sz="2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chemeClr val="tx2">
                        <a:lumMod val="60000"/>
                        <a:lumOff val="40000"/>
                        <a:alpha val="49000"/>
                      </a:schemeClr>
                    </a:solidFill>
                  </a:tcPr>
                </a:tc>
              </a:tr>
              <a:tr h="7587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Осуществляющих деятельность в области промышленной безопасности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766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946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Осуществляющих деятельность в области энергетики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27557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Эксплуатирующих </a:t>
                      </a: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объекты ГТС 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218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305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Эксплуатирующих объекты технического регулирования 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1439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Объекты строительства 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74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Саморегулируемые организации в сфере строительства 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12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58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1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0</a:t>
                      </a:r>
                      <a:r>
                        <a:rPr lang="en-US" sz="21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587</a:t>
                      </a:r>
                      <a:endParaRPr lang="ru-RU" sz="2100" b="1" strike="noStrike" spc="-1" dirty="0">
                        <a:latin typeface="Arial"/>
                      </a:endParaRPr>
                    </a:p>
                  </a:txBody>
                  <a:tcPr marL="68400" marR="68400" marT="60960" marB="6096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2" name="Line 4"/>
          <p:cNvSpPr/>
          <p:nvPr/>
        </p:nvSpPr>
        <p:spPr>
          <a:xfrm>
            <a:off x="0" y="932640"/>
            <a:ext cx="9144000" cy="480"/>
          </a:xfrm>
          <a:prstGeom prst="line">
            <a:avLst/>
          </a:prstGeom>
          <a:ln w="3816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3" name="Рисунок 23"/>
          <p:cNvPicPr/>
          <p:nvPr/>
        </p:nvPicPr>
        <p:blipFill>
          <a:blip r:embed="rId2">
            <a:clrChange>
              <a:clrFrom>
                <a:srgbClr val="FCFFF3"/>
              </a:clrFrom>
              <a:clrTo>
                <a:srgbClr val="FCFFF3">
                  <a:alpha val="0"/>
                </a:srgbClr>
              </a:clrTo>
            </a:clrChange>
          </a:blip>
          <a:stretch/>
        </p:blipFill>
        <p:spPr>
          <a:xfrm>
            <a:off x="179280" y="66720"/>
            <a:ext cx="546840" cy="767520"/>
          </a:xfrm>
          <a:prstGeom prst="rect">
            <a:avLst/>
          </a:prstGeom>
          <a:ln>
            <a:noFill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66087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760413" y="116633"/>
            <a:ext cx="7772400" cy="549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поднадзорных организаций и опасных производственных объектов по видам надзора в области промышленной безопасности</a:t>
            </a:r>
          </a:p>
        </p:txBody>
      </p:sp>
      <p:graphicFrame>
        <p:nvGraphicFramePr>
          <p:cNvPr id="9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185029"/>
              </p:ext>
            </p:extLst>
          </p:nvPr>
        </p:nvGraphicFramePr>
        <p:xfrm>
          <a:off x="287350" y="699543"/>
          <a:ext cx="8389106" cy="5609776"/>
        </p:xfrm>
        <a:graphic>
          <a:graphicData uri="http://schemas.openxmlformats.org/drawingml/2006/table">
            <a:tbl>
              <a:tblPr/>
              <a:tblGrid>
                <a:gridCol w="5770835"/>
                <a:gridCol w="1389151"/>
                <a:gridCol w="1229120"/>
              </a:tblGrid>
              <a:tr h="744808"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надзора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организаций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ОПО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9802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Нефтехимическая и нефтегазоперерабатывающая промышленности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512453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 опасные объекты и объекты оборонно-промышленного комплекса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282050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Горнорудная и нерудная промышленность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274528">
                <a:tc>
                  <a:txBody>
                    <a:bodyPr/>
                    <a:lstStyle/>
                    <a:p>
                      <a:pPr marL="0" marR="0" lvl="0" indent="0" algn="just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Угольная промышленность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801570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Производство, хранение и применение взрывчатых материалов промышленного назначения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423140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Металлургические и коксохимические производства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307156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Магистральный трубопроводный транспорт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274528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Газораспределение и газопотребление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327038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Хранение и переработка растительного сырья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274528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Транспортирование опасных веществ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274528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Котлонадзор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445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3EB"/>
                    </a:solidFill>
                  </a:tcPr>
                </a:tc>
              </a:tr>
              <a:tr h="274528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Эксплуатация подъемных сооружений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2362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359119">
                <a:tc>
                  <a:txBody>
                    <a:bodyPr/>
                    <a:lstStyle/>
                    <a:p>
                      <a:pPr marL="0" marR="0" lvl="0" indent="0" algn="l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Всего по Дальневосточному управлению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766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23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370282537"/>
              </p:ext>
            </p:extLst>
          </p:nvPr>
        </p:nvGraphicFramePr>
        <p:xfrm>
          <a:off x="251520" y="1028733"/>
          <a:ext cx="88913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475160"/>
              </p:ext>
            </p:extLst>
          </p:nvPr>
        </p:nvGraphicFramePr>
        <p:xfrm>
          <a:off x="588368" y="0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Динамика аварийности и смертельного травматизма 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за 2012 – 201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годы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на опасных производственных объектах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88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type="title"/>
          </p:nvPr>
        </p:nvSpPr>
        <p:spPr>
          <a:xfrm>
            <a:off x="688975" y="116633"/>
            <a:ext cx="7772400" cy="549275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Обобщенные данные об авариях и смертельном травматизме </a:t>
            </a:r>
            <a:b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поднадзорных опасных производственных объектах</a:t>
            </a: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948350"/>
              </p:ext>
            </p:extLst>
          </p:nvPr>
        </p:nvGraphicFramePr>
        <p:xfrm>
          <a:off x="179275" y="982471"/>
          <a:ext cx="8698768" cy="5724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5694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  <a:gridCol w="468791"/>
              </a:tblGrid>
              <a:tr h="670579">
                <a:tc rowSpan="2">
                  <a:txBody>
                    <a:bodyPr/>
                    <a:lstStyle/>
                    <a:p>
                      <a:pPr marL="0" marR="0" lvl="0" indent="0" algn="ctr" defTabSz="7778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 надзора</a:t>
                      </a:r>
                    </a:p>
                    <a:p>
                      <a:endParaRPr lang="ru-RU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Аварии</a:t>
                      </a:r>
                    </a:p>
                    <a:p>
                      <a:pPr algn="ctr"/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Смертельный травматизм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7" marB="34297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/>
                </a:tc>
              </a:tr>
              <a:tr h="407799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Нефтеперерабатывающая промышленность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3857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Угольная промышленность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Горнорудная промышленность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6400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Объекты, на которых используются подъемные сооружения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Объекты газораспределения и газоснабжения 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544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Магистральный трубопроводный транспорт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Транспортирование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опасных веществ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проведения взрывных работ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3320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 котлонадзора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  <a:tr h="45721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Управлению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9" marB="45729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767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62652751"/>
              </p:ext>
            </p:extLst>
          </p:nvPr>
        </p:nvGraphicFramePr>
        <p:xfrm>
          <a:off x="179388" y="1028733"/>
          <a:ext cx="896343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810081"/>
              </p:ext>
            </p:extLst>
          </p:nvPr>
        </p:nvGraphicFramePr>
        <p:xfrm>
          <a:off x="452988" y="11907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Динамика аварийности и смертельного травматизма 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за 2012 – 201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годы</a:t>
                      </a:r>
                      <a:r>
                        <a:rPr kumimoji="0" lang="en-US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на объектах энергетики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25BA3-C2DF-42DD-B133-133C5C7CC0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V="1">
            <a:off x="0" y="699543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23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5"/>
            <a:ext cx="5472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91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73229</TotalTime>
  <Words>4613</Words>
  <Application>Microsoft Office PowerPoint</Application>
  <PresentationFormat>Экран (4:3)</PresentationFormat>
  <Paragraphs>1018</Paragraphs>
  <Slides>48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Тема Office</vt:lpstr>
      <vt:lpstr>2_Тема Office</vt:lpstr>
      <vt:lpstr>3_Тема Office</vt:lpstr>
      <vt:lpstr>1_Тема Office</vt:lpstr>
      <vt:lpstr>Воздушный поток</vt:lpstr>
      <vt:lpstr>4_Тема Office</vt:lpstr>
      <vt:lpstr>5_Тема Office</vt:lpstr>
      <vt:lpstr>Презентация PowerPoint</vt:lpstr>
      <vt:lpstr>Презентация PowerPoint</vt:lpstr>
      <vt:lpstr>Дальневосточное управление Ростехнадзора</vt:lpstr>
      <vt:lpstr>Презентация PowerPoint</vt:lpstr>
      <vt:lpstr>Презентация PowerPoint</vt:lpstr>
      <vt:lpstr>Распределение поднадзорных организаций и опасных производственных объектов по видам надзора в области промышленной безопасности</vt:lpstr>
      <vt:lpstr>Презентация PowerPoint</vt:lpstr>
      <vt:lpstr>Обобщенные данные об авариях и смертельном травматизме  на поднадзорных опасных производственных объектах</vt:lpstr>
      <vt:lpstr>Презентация PowerPoint</vt:lpstr>
      <vt:lpstr>Презентация PowerPoint</vt:lpstr>
      <vt:lpstr>Дифференциация мер в зависимости от класса опасности</vt:lpstr>
      <vt:lpstr>Презентация PowerPoint</vt:lpstr>
      <vt:lpstr>Соотношение проведенных и отмененных плановых проверок  за 2020 год</vt:lpstr>
      <vt:lpstr>Динамика контрольно-надзорных мероприятий Управления  за 2014-2020 годы</vt:lpstr>
      <vt:lpstr>Проведено в 2020 году внеплановых проверок по основания  для проведения по 294-ФЗ</vt:lpstr>
      <vt:lpstr>Соотношение внеплановых проверок проведенных Управлением  по основаниям, предусмотренным 294-ФЗ за 2020 год</vt:lpstr>
      <vt:lpstr>Поручениями Президента и Правительства Российской Федерации  по проведению внеплановых проверок в 2020 году</vt:lpstr>
      <vt:lpstr>Количество контрольно-надзорных мероприятий,  инициированных обращением заявителей в 2020 году</vt:lpstr>
      <vt:lpstr>Соотношение контрольно-надзорных мероприятий,  проведенных Управлением в 2020 году</vt:lpstr>
      <vt:lpstr>Осуществление контрольно-надзорной деятельности</vt:lpstr>
      <vt:lpstr>Применяемые виды административных наказаний  за 12 месяцев 2020 года</vt:lpstr>
      <vt:lpstr>Административная практика в Дальневосточном управлении   за 2014-2020 годы</vt:lpstr>
      <vt:lpstr>Предостережение объявляется в случаях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Административная практика в Дальневосточном управлении </vt:lpstr>
      <vt:lpstr>Презентация PowerPoint</vt:lpstr>
      <vt:lpstr>Презентация PowerPoint</vt:lpstr>
      <vt:lpstr>Государственная  автоматизированная   информационная система  «Управление»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Приказ Ростехнадзора от 04.09.2020 № 334 «Об утверждении Перечня областей аттестации в области промышленной безопасности, по вопросам безопасности гидротехнических, безопасности в сфере электроэнергетики» </vt:lpstr>
      <vt:lpstr>О проверке знаний норм и правил в области промышленной безопасности</vt:lpstr>
      <vt:lpstr>О проверке знаний норм и правил в области государственного энергетического надзора</vt:lpstr>
      <vt:lpstr>  Федеральный закон от 27.12.2019 № 478-ФЗ «О внесении изменений в отдельные законодательные акты РФ в части внедрения реестровой модели предоставления государственных услуг по лицензированию отдельных видов деятельности»</vt:lpstr>
      <vt:lpstr>Общие для различных объектов и работ, связанных с пользованием недрами</vt:lpstr>
      <vt:lpstr>Общие для объектов нефтегазового комплекса</vt:lpstr>
      <vt:lpstr>Общие для общепромышленного надзора</vt:lpstr>
      <vt:lpstr>Общие для объектов, на которых используются подъемные сооружения  и оборудование, работающее под избыточным давлением </vt:lpstr>
      <vt:lpstr>Презентация PowerPoint</vt:lpstr>
    </vt:vector>
  </TitlesOfParts>
  <Company>ГГТН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Копылов</dc:creator>
  <cp:lastModifiedBy>Иван В. Карасик</cp:lastModifiedBy>
  <cp:revision>2919</cp:revision>
  <cp:lastPrinted>2021-02-12T07:07:27Z</cp:lastPrinted>
  <dcterms:created xsi:type="dcterms:W3CDTF">2000-02-02T11:29:10Z</dcterms:created>
  <dcterms:modified xsi:type="dcterms:W3CDTF">2021-02-17T06:50:30Z</dcterms:modified>
</cp:coreProperties>
</file>